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26" r:id="rId2"/>
    <p:sldMasterId id="2147483756" r:id="rId3"/>
  </p:sldMasterIdLst>
  <p:notesMasterIdLst>
    <p:notesMasterId r:id="rId35"/>
  </p:notesMasterIdLst>
  <p:sldIdLst>
    <p:sldId id="256" r:id="rId4"/>
    <p:sldId id="275" r:id="rId5"/>
    <p:sldId id="276" r:id="rId6"/>
    <p:sldId id="278" r:id="rId7"/>
    <p:sldId id="281" r:id="rId8"/>
    <p:sldId id="283" r:id="rId9"/>
    <p:sldId id="284" r:id="rId10"/>
    <p:sldId id="285" r:id="rId11"/>
    <p:sldId id="286" r:id="rId12"/>
    <p:sldId id="289" r:id="rId13"/>
    <p:sldId id="296" r:id="rId14"/>
    <p:sldId id="298" r:id="rId15"/>
    <p:sldId id="290" r:id="rId16"/>
    <p:sldId id="262" r:id="rId17"/>
    <p:sldId id="264" r:id="rId18"/>
    <p:sldId id="297" r:id="rId19"/>
    <p:sldId id="270" r:id="rId20"/>
    <p:sldId id="295" r:id="rId21"/>
    <p:sldId id="263" r:id="rId22"/>
    <p:sldId id="265" r:id="rId23"/>
    <p:sldId id="266" r:id="rId24"/>
    <p:sldId id="292" r:id="rId25"/>
    <p:sldId id="293" r:id="rId26"/>
    <p:sldId id="271" r:id="rId27"/>
    <p:sldId id="272" r:id="rId28"/>
    <p:sldId id="273" r:id="rId29"/>
    <p:sldId id="267" r:id="rId30"/>
    <p:sldId id="269" r:id="rId31"/>
    <p:sldId id="294" r:id="rId32"/>
    <p:sldId id="291" r:id="rId33"/>
    <p:sldId id="27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81" y="8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56663987462271"/>
          <c:y val="9.9947388440905269E-2"/>
          <c:w val="0.30505636603464314"/>
          <c:h val="0.9000526115590947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20-4E46-9966-2D7CC9A58D7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F20-4E46-9966-2D7CC9A58D7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20-4E46-9966-2D7CC9A58D7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F20-4E46-9966-2D7CC9A58D70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F20-4E46-9966-2D7CC9A58D70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BF20-4E46-9966-2D7CC9A58D70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F20-4E46-9966-2D7CC9A58D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F20-4E46-9966-2D7CC9A58D7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F20-4E46-9966-2D7CC9A58D7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F20-4E46-9966-2D7CC9A58D7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F20-4E46-9966-2D7CC9A58D7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F20-4E46-9966-2D7CC9A58D7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F20-4E46-9966-2D7CC9A58D7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F20-4E46-9966-2D7CC9A58D7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Мемуары</c:v>
                </c:pt>
                <c:pt idx="1">
                  <c:v>в помощь студенту-историку</c:v>
                </c:pt>
                <c:pt idx="2">
                  <c:v>Исследования. Публикации. Переиздания</c:v>
                </c:pt>
                <c:pt idx="3">
                  <c:v>Библиографические указатели </c:v>
                </c:pt>
                <c:pt idx="4">
                  <c:v>Справочные издания</c:v>
                </c:pt>
                <c:pt idx="5">
                  <c:v>Материалы конференций </c:v>
                </c:pt>
                <c:pt idx="6">
                  <c:v>Репринтные издания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76</c:v>
                </c:pt>
                <c:pt idx="1">
                  <c:v>39</c:v>
                </c:pt>
                <c:pt idx="2">
                  <c:v>113</c:v>
                </c:pt>
                <c:pt idx="3">
                  <c:v>25</c:v>
                </c:pt>
                <c:pt idx="4">
                  <c:v>93</c:v>
                </c:pt>
                <c:pt idx="5">
                  <c:v>31</c:v>
                </c:pt>
                <c:pt idx="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0-4E46-9966-2D7CC9A58D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347540427294672"/>
          <c:y val="0"/>
          <c:w val="0.43532141415663833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2DDE-083C-4AA0-A872-B5E4DAEF94FA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1E677-A8A7-46D4-8744-93B66274F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5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471FA2-69D4-48B2-B461-10C57A62BD9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2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51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4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264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11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58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13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6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11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54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74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815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82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397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70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5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4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81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558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80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71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545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495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92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90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41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21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88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4E259A-54E8-42E4-8163-9A144006C216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6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015CCE-CDAB-4E8D-8D1D-49AD2AA0CD73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93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72C951-B5DA-42D6-8ECA-207137661EE4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22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32E4E2-D966-4DF5-AE7A-08FDDFB50D1C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0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FC1398-FA6F-4F12-80F5-6A2BB364BAB8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9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70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4AEB36-9F7E-4EC2-B85B-1E7E07EAB052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05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D7A857-B7C7-4988-BC83-B7FF5BC416B9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17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EB3752-2448-4DB3-B3DB-D919E7FB2D5D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32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871D5C-C5D1-484E-AC52-8DC6BAA871E7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5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7DE03-9E8F-415F-BD52-8C6453553D0F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02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7DE03-9E8F-415F-BD52-8C6453553D0F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49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7DE03-9E8F-415F-BD52-8C6453553D0F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1338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7DE03-9E8F-415F-BD52-8C6453553D0F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14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7DE03-9E8F-415F-BD52-8C6453553D0F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210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7DE03-9E8F-415F-BD52-8C6453553D0F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0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96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3207F6-BA3B-441D-87BA-EAC0EAC0B4EA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68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5B1455-8E9E-44F8-ACAA-6AF8FABFB833}" type="slidenum">
              <a:rPr lang="ru-RU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8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3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0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9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5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35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16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1B24AD4-221E-40C8-A56E-F014A3996BD0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EC1ED-CDF5-4623-866B-AB6FFE88E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069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redirect?event=channel_description&amp;redir_token=QUFFLUhqa3NoaWRsUW9HUmhGM2JIZlhqQWZfeVQ1VTVsUXxBQ3Jtc0tsN1FYY01uWGFWSjRBQTYwaG1RQ0lIc0xscHJIdUk2c0g4TC1GT0tSTjEwLTdjYldkZTJ6dkxUci1uUmpPY2ppZG9yNUF3Q2F0M3RPOTdhd2JaUXBldklfTzhLMGdyZUg3clg2aFJNOFE4UmhNRW5qYw&amp;q=https%3A%2F%2Fbuy.shpl.ru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hyperlink" Target="https://vk.com/istorichka?ysclid=lu9t860amu271395571" TargetMode="Externa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gif"/><Relationship Id="rId4" Type="http://schemas.openxmlformats.org/officeDocument/2006/relationships/hyperlink" Target="https://www.youtube.com/redirect?event=channel_description&amp;redir_token=QUFFLUhqbm5WSkZXS2pxZ0U1TWJaeHBmZklXWDRwRUs0UXxBQ3Jtc0tuY2prUFYyMnYzMnhPQ2IyTE1BZmdqYm5IOGxWTnJFTEh6bDVYYkxUWjExdTJyVXlsT1pRM0hxN25uOElReWRjMTVCVWZYWExiS0hCR3JnUng2LWJHMjNtaXNNdmExcmNRM1IzSWh6RTB5ci1wWUpHQQ&amp;q=https%3A%2F%2Ft.me%2Fistorichka_officia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redactor@shpl.ru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5168" y="1408176"/>
            <a:ext cx="9083040" cy="351910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«Социальные медиа </a:t>
            </a:r>
            <a:r>
              <a:rPr lang="ru-RU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маркетинговой стратегии Исторической </a:t>
            </a:r>
            <a:r>
              <a:rPr lang="ru-RU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библиотеки»</a:t>
            </a:r>
            <a:endParaRPr lang="ru-RU" sz="54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3" y="3681641"/>
            <a:ext cx="1837406" cy="2480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88" y="2275520"/>
            <a:ext cx="2242910" cy="3059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9" y="550100"/>
            <a:ext cx="1985242" cy="2695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71" y="2275519"/>
            <a:ext cx="2310331" cy="3059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76" y="2280110"/>
            <a:ext cx="2341758" cy="31013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37482" y="402010"/>
            <a:ext cx="2517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Новинки</a:t>
            </a:r>
            <a:endParaRPr lang="ru-RU" sz="48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162" y="-969498"/>
            <a:ext cx="978845" cy="3912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27" y="625283"/>
            <a:ext cx="3846886" cy="962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3" r="3114"/>
          <a:stretch/>
        </p:blipFill>
        <p:spPr>
          <a:xfrm>
            <a:off x="940451" y="1958343"/>
            <a:ext cx="4057168" cy="943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35" y="3283014"/>
            <a:ext cx="2035277" cy="288757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28" y="1909870"/>
            <a:ext cx="3336589" cy="2431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45" y="2326830"/>
            <a:ext cx="1695849" cy="2204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2" y="3592625"/>
            <a:ext cx="1609133" cy="2268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1698" r="4828" b="42841"/>
          <a:stretch/>
        </p:blipFill>
        <p:spPr>
          <a:xfrm>
            <a:off x="6292033" y="4985388"/>
            <a:ext cx="3570973" cy="14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16" y="841248"/>
            <a:ext cx="6935048" cy="2432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5" y="3841362"/>
            <a:ext cx="7949247" cy="26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72" y="1126730"/>
            <a:ext cx="3171230" cy="2378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05" y="1408176"/>
            <a:ext cx="2819062" cy="2020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98" y="1200663"/>
            <a:ext cx="1717977" cy="2344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3864070"/>
            <a:ext cx="2915047" cy="2186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84" y="3977201"/>
            <a:ext cx="3075646" cy="2061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8926" y="316919"/>
            <a:ext cx="6418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ru-RU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Georgia"/>
              </a:rPr>
              <a:t>КНИЖНЫЕ ВЫСТАВКИ -ЯРМАРКИ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7351" r="30500" b="1376"/>
          <a:stretch/>
        </p:blipFill>
        <p:spPr>
          <a:xfrm>
            <a:off x="8259417" y="3772596"/>
            <a:ext cx="2136508" cy="21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3688" y="192023"/>
            <a:ext cx="9933432" cy="126187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 </a:t>
            </a:r>
            <a:r>
              <a:rPr lang="ru-RU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 для рекламы книжной продукции 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52640" y="1571944"/>
            <a:ext cx="2944749" cy="2832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эффективной рекламы книг</a:t>
            </a:r>
          </a:p>
        </p:txBody>
      </p:sp>
      <p:sp>
        <p:nvSpPr>
          <p:cNvPr id="6" name="Овал 5"/>
          <p:cNvSpPr/>
          <p:nvPr/>
        </p:nvSpPr>
        <p:spPr>
          <a:xfrm>
            <a:off x="4533423" y="2498979"/>
            <a:ext cx="2889504" cy="28665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Стратегии продвижения книг</a:t>
            </a:r>
          </a:p>
        </p:txBody>
      </p:sp>
      <p:sp>
        <p:nvSpPr>
          <p:cNvPr id="7" name="Овал 6"/>
          <p:cNvSpPr/>
          <p:nvPr/>
        </p:nvSpPr>
        <p:spPr>
          <a:xfrm>
            <a:off x="8193024" y="3644647"/>
            <a:ext cx="2882931" cy="2801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успешной рекламной кампании</a:t>
            </a:r>
          </a:p>
        </p:txBody>
      </p:sp>
    </p:spTree>
    <p:extLst>
      <p:ext uri="{BB962C8B-B14F-4D97-AF65-F5344CB8AC3E}">
        <p14:creationId xmlns:p14="http://schemas.microsoft.com/office/powerpoint/2010/main" val="10375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7199" r="25350" b="32806"/>
          <a:stretch/>
        </p:blipFill>
        <p:spPr>
          <a:xfrm>
            <a:off x="231972" y="1835456"/>
            <a:ext cx="11536356" cy="4455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474" y="208410"/>
            <a:ext cx="56986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Плейлист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«Истории забытых книг»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9" y="207952"/>
            <a:ext cx="3536031" cy="19890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81" y="1666931"/>
            <a:ext cx="3766247" cy="2118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98" y="4574928"/>
            <a:ext cx="3739092" cy="21032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34" y="4062807"/>
            <a:ext cx="3749694" cy="21092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89127" y="441192"/>
            <a:ext cx="5071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ВИДЕОРОЛИКИ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8" y="2462962"/>
            <a:ext cx="3478400" cy="19320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88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7261" r="4646" b="5071"/>
          <a:stretch/>
        </p:blipFill>
        <p:spPr>
          <a:xfrm>
            <a:off x="193548" y="512064"/>
            <a:ext cx="11804903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838" t="16977" r="31948" b="19769"/>
          <a:stretch/>
        </p:blipFill>
        <p:spPr>
          <a:xfrm>
            <a:off x="2692004" y="173736"/>
            <a:ext cx="7348108" cy="6537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75488"/>
            <a:ext cx="2578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Shpl.ru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2" y="4110990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994" t="19266" r="25299" b="8266"/>
          <a:stretch/>
        </p:blipFill>
        <p:spPr>
          <a:xfrm>
            <a:off x="246688" y="319169"/>
            <a:ext cx="4901384" cy="3940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447" t="19763" r="38456" b="26798"/>
          <a:stretch/>
        </p:blipFill>
        <p:spPr>
          <a:xfrm>
            <a:off x="5541263" y="660133"/>
            <a:ext cx="3941065" cy="2798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0413" t="24289" r="31293" b="8028"/>
          <a:stretch/>
        </p:blipFill>
        <p:spPr>
          <a:xfrm>
            <a:off x="4370832" y="3557016"/>
            <a:ext cx="3758184" cy="3167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3263" t="17515" r="35588" b="4632"/>
          <a:stretch/>
        </p:blipFill>
        <p:spPr>
          <a:xfrm>
            <a:off x="9272216" y="3103437"/>
            <a:ext cx="2560225" cy="3621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0080" y="4590783"/>
            <a:ext cx="2964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6"/>
              </a:rPr>
              <a:t>buy.shpl.ru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0" y="546716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1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12" y="452718"/>
            <a:ext cx="7993422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выпущенных изданий за 30 лет деятельности издательства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7412" y="2279731"/>
            <a:ext cx="7946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с 1991 </a:t>
            </a:r>
            <a:r>
              <a:rPr lang="ru-RU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гг</a:t>
            </a:r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было выпущено более </a:t>
            </a:r>
            <a:r>
              <a:rPr lang="en-US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00 наименований изданий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87217032"/>
              </p:ext>
            </p:extLst>
          </p:nvPr>
        </p:nvGraphicFramePr>
        <p:xfrm>
          <a:off x="646111" y="2741396"/>
          <a:ext cx="10122408" cy="3430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65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730" t="17023" r="36052" b="5738"/>
          <a:stretch/>
        </p:blipFill>
        <p:spPr>
          <a:xfrm>
            <a:off x="3154377" y="3429000"/>
            <a:ext cx="2470680" cy="3137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3" t="20688" r="43839" b="14046"/>
          <a:stretch/>
        </p:blipFill>
        <p:spPr>
          <a:xfrm>
            <a:off x="4168076" y="315020"/>
            <a:ext cx="4330569" cy="2849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6827" y="1506790"/>
            <a:ext cx="3278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Dzen.ru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879" t="16762" r="35498" b="8934"/>
          <a:stretch/>
        </p:blipFill>
        <p:spPr>
          <a:xfrm>
            <a:off x="159887" y="3004456"/>
            <a:ext cx="2585238" cy="3416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7124" r="45849" b="17276"/>
          <a:stretch/>
        </p:blipFill>
        <p:spPr>
          <a:xfrm>
            <a:off x="159887" y="180034"/>
            <a:ext cx="3771041" cy="2569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2309" t="16063" r="34545" b="4102"/>
          <a:stretch/>
        </p:blipFill>
        <p:spPr>
          <a:xfrm>
            <a:off x="9035010" y="2850309"/>
            <a:ext cx="2742462" cy="3715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33606" t="15323" r="35619" b="5710"/>
          <a:stretch/>
        </p:blipFill>
        <p:spPr>
          <a:xfrm>
            <a:off x="6413242" y="3359334"/>
            <a:ext cx="2320211" cy="33488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10" y="133747"/>
            <a:ext cx="1229854" cy="12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11206" r="7705" b="3736"/>
          <a:stretch/>
        </p:blipFill>
        <p:spPr>
          <a:xfrm>
            <a:off x="1024128" y="3683584"/>
            <a:ext cx="5071872" cy="2676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495" t="16849" r="14895" b="13696"/>
          <a:stretch/>
        </p:blipFill>
        <p:spPr>
          <a:xfrm>
            <a:off x="1280160" y="125984"/>
            <a:ext cx="5861303" cy="3197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10266" r="9317" b="4666"/>
          <a:stretch/>
        </p:blipFill>
        <p:spPr>
          <a:xfrm>
            <a:off x="6647688" y="3639312"/>
            <a:ext cx="4776894" cy="270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7848" y="1282521"/>
            <a:ext cx="376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hlinkClick r:id="rId5"/>
              </a:rPr>
              <a:t>vk.com</a:t>
            </a:r>
            <a:r>
              <a:rPr lang="en-US" sz="3200" dirty="0" err="1" smtClean="0">
                <a:solidFill>
                  <a:srgbClr val="002060"/>
                </a:solidFill>
                <a:hlinkClick r:id="rId5"/>
              </a:rPr>
              <a:t>›istorichka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7848" y="428443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90" y="2122687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901" t="15857" r="20537" b="4500"/>
          <a:stretch/>
        </p:blipFill>
        <p:spPr>
          <a:xfrm>
            <a:off x="684991" y="1004694"/>
            <a:ext cx="5651802" cy="4112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370" t="16188" r="21977" b="5413"/>
          <a:stretch/>
        </p:blipFill>
        <p:spPr>
          <a:xfrm>
            <a:off x="6519672" y="3198240"/>
            <a:ext cx="4963296" cy="35502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29984" y="373752"/>
            <a:ext cx="48828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hlinkClick r:id="rId4"/>
              </a:rPr>
              <a:t>t.me/</a:t>
            </a:r>
            <a:r>
              <a:rPr lang="en-US" sz="3200" dirty="0" err="1" smtClean="0">
                <a:hlinkClick r:id="rId4"/>
              </a:rPr>
              <a:t>istorichka_official</a:t>
            </a:r>
            <a:endParaRPr lang="en-US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10" y="1762506"/>
            <a:ext cx="1225422" cy="12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t="15556" r="1150" b="26077"/>
          <a:stretch/>
        </p:blipFill>
        <p:spPr>
          <a:xfrm>
            <a:off x="320342" y="1664208"/>
            <a:ext cx="11585145" cy="45632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8031" y="469910"/>
            <a:ext cx="2519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156210"/>
            <a:ext cx="1210818" cy="12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1912" y="320731"/>
            <a:ext cx="849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ru-RU" sz="3600" b="1" dirty="0" smtClean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Издательско-информационный </a:t>
            </a:r>
            <a:r>
              <a:rPr lang="ru-RU" sz="36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lvl="0" algn="ctr" defTabSz="685800">
              <a:defRPr/>
            </a:pPr>
            <a:r>
              <a:rPr lang="ru-RU" sz="36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«Издательский час»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064" y="1861880"/>
            <a:ext cx="3902964" cy="2390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Выход  на многочисленную аудиторию и другие регионы РФ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посредством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канала ГПИБ России</a:t>
            </a:r>
          </a:p>
        </p:txBody>
      </p:sp>
      <p:sp>
        <p:nvSpPr>
          <p:cNvPr id="7" name="Овал 6"/>
          <p:cNvSpPr/>
          <p:nvPr/>
        </p:nvSpPr>
        <p:spPr>
          <a:xfrm>
            <a:off x="4207764" y="2331720"/>
            <a:ext cx="4043172" cy="3557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Целью данного проекта является  создание прямого сотрудничества между издательствами и библиотеками,  оказание информационной и методической помощи в отборе лучших книг для пополнения библиотечного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фонда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50936" y="4547723"/>
            <a:ext cx="3794760" cy="2151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2023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посещений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онлайн в прямом эфире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составило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1404 чел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год видео просмотрело 5500 аккаунта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72317" y="212917"/>
            <a:ext cx="6236131" cy="6463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 defTabSz="685800"/>
            <a:r>
              <a:rPr lang="ru-RU" sz="360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Издательского часа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4902" y="1066205"/>
            <a:ext cx="5407152" cy="11887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Медиарост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(Рыбинск); «Альбатрос» (Севастополь); 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Росспэн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(Москва); «О-краткое» (Киров); «Нижняя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Орианда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(Симферополь).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9224" y="3320296"/>
            <a:ext cx="6967728" cy="13988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Татарское книжное издательство (Казань), Чувашское книжное издательство (Чебоксары), московское издательство «Научно-политическая книга» и издательство «Книжный дом Анастасии Орловой».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14372" y="1620955"/>
            <a:ext cx="5788152" cy="13333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издательская компания «Айар» (Якутск); Кварц» (Нижний Новгород); Оренбургское книжное издательство им. Г.П.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Донковцева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«Древности Севера» (Вологда); Издательство М. и В. Котляровых (Нальчик).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33088" y="5074920"/>
            <a:ext cx="7251192" cy="13990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Издательство Сретенского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монастыря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(Москва), Издательство 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Бослен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(Москва), Издательство «Пешком в историю» (Москва), Литературно-издательский центр «Лоция» (Архангельск), издательство Тюменского государственного университета (Тюмень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19" y="2037823"/>
            <a:ext cx="3685032" cy="2076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3" y="219950"/>
            <a:ext cx="2186728" cy="1641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2580" r="10451"/>
          <a:stretch/>
        </p:blipFill>
        <p:spPr>
          <a:xfrm>
            <a:off x="5459975" y="141103"/>
            <a:ext cx="4252498" cy="2268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-86" r="9375"/>
          <a:stretch/>
        </p:blipFill>
        <p:spPr>
          <a:xfrm>
            <a:off x="6506921" y="2612112"/>
            <a:ext cx="3955389" cy="2224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08" y="5038344"/>
            <a:ext cx="2326733" cy="1746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08" y="4290616"/>
            <a:ext cx="4745255" cy="24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040" y="5212080"/>
            <a:ext cx="7269480" cy="143068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8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Видеопроект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br>
              <a:rPr lang="ru-RU" sz="4800" b="1" dirty="0" smtClean="0">
                <a:ln/>
                <a:solidFill>
                  <a:schemeClr val="accent3"/>
                </a:solidFill>
              </a:rPr>
            </a:br>
            <a:r>
              <a:rPr lang="ru-RU" sz="48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48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мифов / </a:t>
            </a:r>
            <a:r>
              <a:rPr lang="ru-RU" sz="48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фактов</a:t>
            </a:r>
            <a:endParaRPr lang="ru-RU" sz="48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1234361"/>
            <a:ext cx="2651760" cy="3380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12" y="1302366"/>
            <a:ext cx="7114032" cy="40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477" r="6050" b="7660"/>
          <a:stretch/>
        </p:blipFill>
        <p:spPr>
          <a:xfrm>
            <a:off x="287717" y="603503"/>
            <a:ext cx="11434891" cy="51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els готовая заста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723" y="740273"/>
            <a:ext cx="3052855" cy="5427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4090" t="2178" r="34089"/>
          <a:stretch/>
        </p:blipFill>
        <p:spPr>
          <a:xfrm>
            <a:off x="4160520" y="740273"/>
            <a:ext cx="3246518" cy="5613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4574" t="345" r="34199"/>
          <a:stretch/>
        </p:blipFill>
        <p:spPr>
          <a:xfrm>
            <a:off x="7699247" y="740273"/>
            <a:ext cx="3127248" cy="56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740" y="203805"/>
            <a:ext cx="7389389" cy="569119"/>
          </a:xfrm>
        </p:spPr>
        <p:txBody>
          <a:bodyPr/>
          <a:lstStyle/>
          <a:p>
            <a:pPr algn="ctr" eaLnBrk="1" hangingPunct="1"/>
            <a:r>
              <a:rPr lang="ru-RU" altLang="ru-RU" sz="3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Военно-историческая литература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14" y="3926135"/>
            <a:ext cx="1941984" cy="2571890"/>
          </a:xfrm>
        </p:spPr>
      </p:pic>
      <p:pic>
        <p:nvPicPr>
          <p:cNvPr id="19463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2" y="354718"/>
            <a:ext cx="1935340" cy="27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0" t="1019" r="2" b="-2"/>
          <a:stretch>
            <a:fillRect/>
          </a:stretch>
        </p:blipFill>
        <p:spPr bwMode="auto">
          <a:xfrm>
            <a:off x="6035896" y="1124208"/>
            <a:ext cx="1910295" cy="2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40" y="1934916"/>
            <a:ext cx="1874836" cy="2571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7" y="3572954"/>
            <a:ext cx="1920885" cy="2686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67" y="3874401"/>
            <a:ext cx="1937759" cy="2675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11" y="1934916"/>
            <a:ext cx="1926713" cy="26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7501" r="2107" b="5069"/>
          <a:stretch/>
        </p:blipFill>
        <p:spPr>
          <a:xfrm>
            <a:off x="77924" y="57413"/>
            <a:ext cx="12036152" cy="67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282" y="443574"/>
            <a:ext cx="9404723" cy="140053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788" y="2001584"/>
            <a:ext cx="11411712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101000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Москва,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Старосадский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пер., 9 стр.1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публичная историческая библиотека России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библиотечного маркетинга 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(495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621-27-60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redactor@shpl.ru</a:t>
            </a:r>
            <a:endParaRPr lang="ru-RU" alt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Авилова Ирина Владимировна</a:t>
            </a:r>
            <a:endParaRPr lang="en-US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902" y="430376"/>
            <a:ext cx="6798734" cy="130386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мемуары </a:t>
            </a:r>
            <a:r>
              <a:rPr lang="en-US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5" y="430072"/>
            <a:ext cx="2177525" cy="292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" y="3486152"/>
            <a:ext cx="2285020" cy="3217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33" y="1921680"/>
            <a:ext cx="2258715" cy="3162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325" y="1921680"/>
            <a:ext cx="2356887" cy="3214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248" y="1921680"/>
            <a:ext cx="2222971" cy="312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99553" y="199493"/>
            <a:ext cx="6798734" cy="1303867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Путешествуем по России</a:t>
            </a:r>
          </a:p>
        </p:txBody>
      </p:sp>
      <p:pic>
        <p:nvPicPr>
          <p:cNvPr id="2560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493" y="3195420"/>
            <a:ext cx="2366675" cy="31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29" y="2101440"/>
            <a:ext cx="2167385" cy="3023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33" y="2568565"/>
            <a:ext cx="2353141" cy="3315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8" y="1204775"/>
            <a:ext cx="2210312" cy="30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567" y="275318"/>
            <a:ext cx="6400800" cy="5691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3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жизнь редких книг</a:t>
            </a:r>
            <a:br>
              <a:rPr lang="ru-RU" altLang="ru-RU" sz="3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Репринты - тираж 100 экз.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027567" y="1435801"/>
            <a:ext cx="6857098" cy="462058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ru-RU" alt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кулинарии, моды, Москвы, книжного дела, театра, русской армии и революции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" y="559877"/>
            <a:ext cx="2112357" cy="2897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93" y="2394214"/>
            <a:ext cx="2090588" cy="2905103"/>
          </a:xfrm>
          <a:prstGeom prst="rect">
            <a:avLst/>
          </a:prstGeom>
        </p:spPr>
      </p:pic>
      <p:pic>
        <p:nvPicPr>
          <p:cNvPr id="17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367" y="3802553"/>
            <a:ext cx="1995098" cy="241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3" y="2888563"/>
            <a:ext cx="2189443" cy="31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2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20715" y="295863"/>
            <a:ext cx="6400800" cy="5691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издания</a:t>
            </a:r>
            <a:br>
              <a:rPr lang="ru-RU" alt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монографии, труды историков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893220" y="1863330"/>
            <a:ext cx="6378179" cy="3887390"/>
          </a:xfrm>
        </p:spPr>
        <p:txBody>
          <a:bodyPr/>
          <a:lstStyle/>
          <a:p>
            <a:pPr eaLnBrk="1" hangingPunct="1">
              <a:defRPr/>
            </a:pPr>
            <a:endParaRPr lang="ru-RU" altLang="ru-RU" dirty="0"/>
          </a:p>
          <a:p>
            <a:pPr eaLnBrk="1" hangingPunct="1">
              <a:defRPr/>
            </a:pPr>
            <a:endParaRPr lang="ru-RU" altLang="ru-RU" dirty="0"/>
          </a:p>
          <a:p>
            <a:pPr eaLnBrk="1" hangingPunct="1">
              <a:defRPr/>
            </a:pPr>
            <a:endParaRPr lang="ru-RU" altLang="ru-RU" dirty="0"/>
          </a:p>
          <a:p>
            <a:pPr eaLnBrk="1" hangingPunct="1">
              <a:defRPr/>
            </a:pPr>
            <a:endParaRPr lang="ru-RU" altLang="ru-RU" dirty="0"/>
          </a:p>
          <a:p>
            <a:pPr marL="0" indent="0">
              <a:buNone/>
              <a:defRPr/>
            </a:pPr>
            <a:r>
              <a:rPr lang="ru-RU" altLang="ru-RU" dirty="0"/>
              <a:t>                                  </a:t>
            </a:r>
            <a:endParaRPr lang="ru-RU" altLang="ru-RU" dirty="0">
              <a:solidFill>
                <a:schemeClr val="hlink"/>
              </a:solidFill>
            </a:endParaRPr>
          </a:p>
        </p:txBody>
      </p:sp>
      <p:pic>
        <p:nvPicPr>
          <p:cNvPr id="2867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7" y="663547"/>
            <a:ext cx="1983709" cy="291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98" y="1863330"/>
            <a:ext cx="2042025" cy="29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9" y="2756810"/>
            <a:ext cx="1899090" cy="274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83" y="3976629"/>
            <a:ext cx="1872793" cy="25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23" y="3573777"/>
            <a:ext cx="1836913" cy="27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789" y="420854"/>
            <a:ext cx="7806515" cy="5691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Библиография, сборники, справочные издания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85" y="2139502"/>
            <a:ext cx="2243053" cy="3096863"/>
          </a:xfrm>
        </p:spPr>
      </p:pic>
      <p:pic>
        <p:nvPicPr>
          <p:cNvPr id="3072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4" y="3403243"/>
            <a:ext cx="2181744" cy="30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500" y="3907389"/>
            <a:ext cx="1781608" cy="242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4" y="274126"/>
            <a:ext cx="2121066" cy="2982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16" y="3044471"/>
            <a:ext cx="1996766" cy="27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6945" y="268997"/>
            <a:ext cx="6798734" cy="66369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ллюстрированные </a:t>
            </a:r>
            <a:r>
              <a:rPr lang="ru-RU" altLang="ru-RU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каталоги</a:t>
            </a:r>
          </a:p>
        </p:txBody>
      </p:sp>
      <p:pic>
        <p:nvPicPr>
          <p:cNvPr id="3379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44" y="2731439"/>
            <a:ext cx="2440768" cy="323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1116518"/>
            <a:ext cx="3026216" cy="422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69" y="1935563"/>
            <a:ext cx="2768915" cy="3751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55" y="3227831"/>
            <a:ext cx="2275181" cy="308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1579</TotalTime>
  <Words>373</Words>
  <Application>Microsoft Office PowerPoint</Application>
  <PresentationFormat>Широкоэкранный</PresentationFormat>
  <Paragraphs>62</Paragraphs>
  <Slides>31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Calibri</vt:lpstr>
      <vt:lpstr>Century Gothic</vt:lpstr>
      <vt:lpstr>Georgia</vt:lpstr>
      <vt:lpstr>Monotype Corsiva</vt:lpstr>
      <vt:lpstr>Times New Roman</vt:lpstr>
      <vt:lpstr>Wingdings 3</vt:lpstr>
      <vt:lpstr>Ион</vt:lpstr>
      <vt:lpstr>1_Ион</vt:lpstr>
      <vt:lpstr>2_Ион</vt:lpstr>
      <vt:lpstr>«Социальные медиа  в маркетинговой стратегии Исторической библиотеки»</vt:lpstr>
      <vt:lpstr>Количество выпущенных изданий за 30 лет деятельности издательства</vt:lpstr>
      <vt:lpstr>Военно-историческая литература </vt:lpstr>
      <vt:lpstr>Женские мемуары XIX века</vt:lpstr>
      <vt:lpstr>Путешествуем по России</vt:lpstr>
      <vt:lpstr>Новая жизнь редких книг Репринты - тираж 100 экз. </vt:lpstr>
      <vt:lpstr>Научные издания монографии, труды историков</vt:lpstr>
      <vt:lpstr>Библиография, сборники, справочные издания</vt:lpstr>
      <vt:lpstr>Иллюстрированные каталоги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социальных медиа для рекламы книжной продукции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Видеопроект  10 мифов / 10 фактов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«Социальные медиа в маркетинговой стратегии Исторической библиотеки»</dc:title>
  <dc:creator>redactor</dc:creator>
  <cp:lastModifiedBy>redactor</cp:lastModifiedBy>
  <cp:revision>64</cp:revision>
  <dcterms:created xsi:type="dcterms:W3CDTF">2024-03-27T08:27:19Z</dcterms:created>
  <dcterms:modified xsi:type="dcterms:W3CDTF">2024-04-17T13:33:54Z</dcterms:modified>
</cp:coreProperties>
</file>