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5"/>
  </p:notesMasterIdLst>
  <p:sldIdLst>
    <p:sldId id="343" r:id="rId2"/>
    <p:sldId id="364" r:id="rId3"/>
    <p:sldId id="674" r:id="rId4"/>
    <p:sldId id="486" r:id="rId5"/>
    <p:sldId id="769" r:id="rId6"/>
    <p:sldId id="1225" r:id="rId7"/>
    <p:sldId id="1224" r:id="rId8"/>
    <p:sldId id="1223" r:id="rId9"/>
    <p:sldId id="1226" r:id="rId10"/>
    <p:sldId id="1039" r:id="rId11"/>
    <p:sldId id="1040" r:id="rId12"/>
    <p:sldId id="1041" r:id="rId13"/>
    <p:sldId id="1042" r:id="rId14"/>
    <p:sldId id="1043" r:id="rId15"/>
    <p:sldId id="1044" r:id="rId16"/>
    <p:sldId id="1045" r:id="rId17"/>
    <p:sldId id="1046" r:id="rId18"/>
    <p:sldId id="1047" r:id="rId19"/>
    <p:sldId id="1048" r:id="rId20"/>
    <p:sldId id="1050" r:id="rId21"/>
    <p:sldId id="1051" r:id="rId22"/>
    <p:sldId id="1052" r:id="rId23"/>
    <p:sldId id="1053" r:id="rId24"/>
    <p:sldId id="1054" r:id="rId25"/>
    <p:sldId id="1075" r:id="rId26"/>
    <p:sldId id="1076" r:id="rId27"/>
    <p:sldId id="1077" r:id="rId28"/>
    <p:sldId id="1149" r:id="rId29"/>
    <p:sldId id="1150" r:id="rId30"/>
    <p:sldId id="1249" r:id="rId31"/>
    <p:sldId id="1250" r:id="rId32"/>
    <p:sldId id="1059" r:id="rId33"/>
    <p:sldId id="1251" r:id="rId34"/>
    <p:sldId id="1252" r:id="rId35"/>
    <p:sldId id="1254" r:id="rId36"/>
    <p:sldId id="1255" r:id="rId37"/>
    <p:sldId id="1257" r:id="rId38"/>
    <p:sldId id="1256" r:id="rId39"/>
    <p:sldId id="1258" r:id="rId40"/>
    <p:sldId id="1259" r:id="rId41"/>
    <p:sldId id="1260" r:id="rId42"/>
    <p:sldId id="1261" r:id="rId43"/>
    <p:sldId id="1262" r:id="rId44"/>
    <p:sldId id="1263" r:id="rId45"/>
    <p:sldId id="1264" r:id="rId46"/>
    <p:sldId id="1265" r:id="rId47"/>
    <p:sldId id="1266" r:id="rId48"/>
    <p:sldId id="1189" r:id="rId49"/>
    <p:sldId id="1245" r:id="rId50"/>
    <p:sldId id="1246" r:id="rId51"/>
    <p:sldId id="1190" r:id="rId52"/>
    <p:sldId id="1191" r:id="rId53"/>
    <p:sldId id="1247" r:id="rId54"/>
    <p:sldId id="1193" r:id="rId55"/>
    <p:sldId id="1194" r:id="rId56"/>
    <p:sldId id="1195" r:id="rId57"/>
    <p:sldId id="1196" r:id="rId58"/>
    <p:sldId id="1197" r:id="rId59"/>
    <p:sldId id="1198" r:id="rId60"/>
    <p:sldId id="1199" r:id="rId61"/>
    <p:sldId id="1200" r:id="rId62"/>
    <p:sldId id="1203" r:id="rId63"/>
    <p:sldId id="1204" r:id="rId64"/>
    <p:sldId id="1205" r:id="rId65"/>
    <p:sldId id="1208" r:id="rId66"/>
    <p:sldId id="1209" r:id="rId67"/>
    <p:sldId id="1213" r:id="rId68"/>
    <p:sldId id="1214" r:id="rId69"/>
    <p:sldId id="1215" r:id="rId70"/>
    <p:sldId id="1216" r:id="rId71"/>
    <p:sldId id="1248" r:id="rId72"/>
    <p:sldId id="1268" r:id="rId73"/>
    <p:sldId id="1222" r:id="rId74"/>
  </p:sldIdLst>
  <p:sldSz cx="9144000" cy="5143500" type="screen16x9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262C38"/>
    <a:srgbClr val="A40900"/>
    <a:srgbClr val="002060"/>
    <a:srgbClr val="FFFFFF"/>
    <a:srgbClr val="EFE9E4"/>
    <a:srgbClr val="009BE7"/>
    <a:srgbClr val="797C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>
      <p:cViewPr varScale="1">
        <p:scale>
          <a:sx n="145" d="100"/>
          <a:sy n="145" d="100"/>
        </p:scale>
        <p:origin x="636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6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Машиностроение</c:v>
                </c:pt>
                <c:pt idx="1">
                  <c:v>Экология</c:v>
                </c:pt>
                <c:pt idx="2">
                  <c:v>Исследование космоса</c:v>
                </c:pt>
                <c:pt idx="3">
                  <c:v>Биология, медицинская техника</c:v>
                </c:pt>
                <c:pt idx="4">
                  <c:v>Радиотехника, электроника, автоматика, связь</c:v>
                </c:pt>
                <c:pt idx="5">
                  <c:v>Химия, химические технологии</c:v>
                </c:pt>
                <c:pt idx="6">
                  <c:v>Математика, физика</c:v>
                </c:pt>
                <c:pt idx="7">
                  <c:v>Экономика, организация управления, </c:v>
                </c:pt>
                <c:pt idx="8">
                  <c:v>Общие вопросы техники, НТИ, программирование</c:v>
                </c:pt>
                <c:pt idx="9">
                  <c:v>Подписка по сохраненным запросам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267</c:v>
                </c:pt>
                <c:pt idx="1">
                  <c:v>297</c:v>
                </c:pt>
                <c:pt idx="2">
                  <c:v>313</c:v>
                </c:pt>
                <c:pt idx="3">
                  <c:v>345</c:v>
                </c:pt>
                <c:pt idx="4">
                  <c:v>347</c:v>
                </c:pt>
                <c:pt idx="5">
                  <c:v>461</c:v>
                </c:pt>
                <c:pt idx="6">
                  <c:v>550</c:v>
                </c:pt>
                <c:pt idx="7">
                  <c:v>774</c:v>
                </c:pt>
                <c:pt idx="8">
                  <c:v>1130</c:v>
                </c:pt>
                <c:pt idx="9">
                  <c:v>3690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739920"/>
        <c:axId val="55740464"/>
      </c:barChart>
      <c:catAx>
        <c:axId val="557399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55740464"/>
        <c:crosses val="autoZero"/>
        <c:auto val="1"/>
        <c:lblAlgn val="ctr"/>
        <c:lblOffset val="10"/>
        <c:tickLblSkip val="1"/>
        <c:noMultiLvlLbl val="0"/>
      </c:catAx>
      <c:valAx>
        <c:axId val="5574046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5573992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0.02391</cdr:x>
      <cdr:y>0.01887</cdr:y>
    </cdr:from>
    <cdr:to>
      <cdr:x>0.46218</cdr:x>
      <cdr:y>0.13208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216024" y="72008"/>
          <a:ext cx="3960440" cy="432048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38100">
          <a:solidFill>
            <a:srgbClr val="FF9934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6DE497-4EE2-42B0-A99B-51700DCEEA9F}" type="datetimeFigureOut">
              <a:rPr lang="ru-RU"/>
              <a:t>17.04.2024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549D7F0-0659-4ADC-AA82-0E1C9CB85DA5}" type="slidenum">
              <a:rPr lang="ru-RU" altLang="ru-RU"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71172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49D7F0-0659-4ADC-AA82-0E1C9CB85DA5}" type="slidenum">
              <a:rPr lang="ru-RU" altLang="ru-RU" smtClean="0"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7243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49D7F0-0659-4ADC-AA82-0E1C9CB85DA5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8298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49D7F0-0659-4ADC-AA82-0E1C9CB85DA5}" type="slidenum">
              <a:rPr lang="ru-RU" altLang="ru-RU" smtClean="0"/>
              <a:pPr>
                <a:defRPr/>
              </a:pPr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6404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AB020C5-E90B-6086-49E9-CFEA89579E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B6CF1-7205-466A-9C09-32454BD11469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519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49D7F0-0659-4ADC-AA82-0E1C9CB85DA5}" type="slidenum">
              <a:rPr lang="ru-RU" altLang="ru-RU" smtClean="0"/>
              <a:pPr>
                <a:defRPr/>
              </a:pPr>
              <a:t>49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4795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49D7F0-0659-4ADC-AA82-0E1C9CB85DA5}" type="slidenum">
              <a:rPr lang="ru-RU" altLang="ru-RU" smtClean="0"/>
              <a:pPr>
                <a:defRPr/>
              </a:pPr>
              <a:t>50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4828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08D01-0821-40EA-8A24-4C1EC05F7418}" type="datetimeFigureOut">
              <a:rPr lang="ru-RU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C7598-FD12-49D6-BC45-E57E7EAA5DCB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74851-5AC1-4A86-9CE7-2ECA84E12CF4}" type="datetimeFigureOut">
              <a:rPr lang="ru-RU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9543F-B2EE-41DA-91E9-FCF1CD965E6F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B4BA6-EBB0-4E45-8FD8-368C0E320D75}" type="datetimeFigureOut">
              <a:rPr lang="ru-RU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2644C-AA58-49F1-9360-3BA96C7E3451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8EEAB-8425-4CD4-B9C6-B7E2F9B1936E}" type="datetimeFigureOut">
              <a:rPr lang="ru-RU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01197-9C6B-4089-9298-020AC72BFD20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E2AAC-8CD7-431D-8ABB-DAC8BA8A5F11}" type="datetimeFigureOut">
              <a:rPr lang="ru-RU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8079C-E589-41DA-B082-F885433255E1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4B7BD-F7B7-43DA-81D3-0DFE7AE3DBDF}" type="datetimeFigureOut">
              <a:rPr lang="ru-RU"/>
              <a:t>17.04.2024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F8E61-7698-426F-BB48-32EBB322295A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86DAE-C1E7-4FEC-AC99-9055E650122E}" type="datetimeFigureOut">
              <a:rPr lang="ru-RU"/>
              <a:t>17.04.2024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7CA0A-C5E6-49E2-B378-7E39ECAB694D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BEE71-94EC-40B5-BA6B-6FBD9407EA34}" type="datetimeFigureOut">
              <a:rPr lang="ru-RU"/>
              <a:t>17.04.2024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0B406-7493-455C-BFAA-8CA5D46FF5D6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943A4-9025-40C7-A03E-64F439B21818}" type="datetimeFigureOut">
              <a:rPr lang="ru-RU"/>
              <a:t>17.04.2024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0A0E5-0F93-4A5A-B8B1-337F739CBE52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ADAC4-EB93-4E15-8AED-CE26B6FBABE7}" type="datetimeFigureOut">
              <a:rPr lang="ru-RU"/>
              <a:t>17.04.2024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83460-72BD-40DC-B252-5195332517C5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03686-5E2E-4B29-885E-97B4A41A95BE}" type="datetimeFigureOut">
              <a:rPr lang="ru-RU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CE993-6E28-4669-949B-3BE577FAE82A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068040-66EB-46F9-84B0-EE582BA1D69C}" type="datetimeFigureOut">
              <a:rPr lang="ru-RU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664FBFE-7C6A-4C04-A440-A79BFABE6085}" type="slidenum">
              <a:rPr lang="ru-RU" altLang="ru-RU"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mailto:olushakova@mail.ru" TargetMode="External"/><Relationship Id="rId2" Type="http://schemas.openxmlformats.org/officeDocument/2006/relationships/hyperlink" Target="mailto:obu@gpntb.ru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9088" y="1259074"/>
            <a:ext cx="8505826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Электронный каталог и личный кабинет читателя как маркетинговые инструменты: </a:t>
            </a:r>
            <a:endParaRPr lang="ru-RU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eaLnBrk="1" hangingPunct="1"/>
            <a:r>
              <a:rPr lang="ru-RU" sz="3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опыт </a:t>
            </a:r>
            <a:r>
              <a:rPr lang="ru-RU" sz="3800" b="1" dirty="0" smtClean="0">
                <a:solidFill>
                  <a:srgbClr val="A40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ГПНТБ России </a:t>
            </a:r>
            <a:endParaRPr lang="ru-RU" sz="3800" b="1" dirty="0">
              <a:solidFill>
                <a:srgbClr val="A40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59631" y="99661"/>
            <a:ext cx="229242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50" kern="100" dirty="0">
                <a:solidFill>
                  <a:srgbClr val="A40900"/>
                </a:solidFill>
                <a:latin typeface="Arial Narrow" panose="020B0606020202030204" pitchFamily="34" charset="0"/>
              </a:rPr>
              <a:t>Государственная публичная </a:t>
            </a:r>
          </a:p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50" kern="100" dirty="0">
                <a:solidFill>
                  <a:srgbClr val="A40900"/>
                </a:solidFill>
                <a:latin typeface="Arial Narrow" panose="020B0606020202030204" pitchFamily="34" charset="0"/>
              </a:rPr>
              <a:t>научно-техническая </a:t>
            </a:r>
          </a:p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50" kern="100" dirty="0">
                <a:solidFill>
                  <a:srgbClr val="A40900"/>
                </a:solidFill>
                <a:latin typeface="Arial Narrow" panose="020B0606020202030204" pitchFamily="34" charset="0"/>
              </a:rPr>
              <a:t>библиотека России</a:t>
            </a:r>
          </a:p>
        </p:txBody>
      </p:sp>
      <p:sp>
        <p:nvSpPr>
          <p:cNvPr id="3080" name="Подзаголовок 6"/>
          <p:cNvSpPr txBox="1"/>
          <p:nvPr/>
        </p:nvSpPr>
        <p:spPr bwMode="auto">
          <a:xfrm>
            <a:off x="2770417" y="4271962"/>
            <a:ext cx="6130925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4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Ушакова Ольга Борисовна</a:t>
            </a: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заместитель генерального директора</a:t>
            </a: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ГПНТБ России по библиотечной работе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8771" y="4396549"/>
            <a:ext cx="13883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i="1" dirty="0" smtClean="0">
                <a:solidFill>
                  <a:srgbClr val="002060"/>
                </a:solidFill>
              </a:rPr>
              <a:t>17 </a:t>
            </a:r>
            <a:r>
              <a:rPr lang="ru-RU" sz="1100" i="1" dirty="0" smtClean="0">
                <a:solidFill>
                  <a:srgbClr val="002060"/>
                </a:solidFill>
              </a:rPr>
              <a:t>апреля 2024 </a:t>
            </a:r>
            <a:r>
              <a:rPr lang="ru-RU" sz="1100" i="1" dirty="0">
                <a:solidFill>
                  <a:srgbClr val="002060"/>
                </a:solidFill>
              </a:rPr>
              <a:t>г.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6041C0A-CEDA-1A7E-331E-2B67B39ADD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72" y="23473"/>
            <a:ext cx="1163098" cy="981598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AAC68089-A343-F356-8AD8-D36398770A77}"/>
              </a:ext>
            </a:extLst>
          </p:cNvPr>
          <p:cNvCxnSpPr/>
          <p:nvPr/>
        </p:nvCxnSpPr>
        <p:spPr>
          <a:xfrm>
            <a:off x="289155" y="4163151"/>
            <a:ext cx="8505825" cy="0"/>
          </a:xfrm>
          <a:prstGeom prst="line">
            <a:avLst/>
          </a:prstGeom>
          <a:ln w="28575">
            <a:solidFill>
              <a:srgbClr val="A40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AAC68089-A343-F356-8AD8-D36398770A77}"/>
              </a:ext>
            </a:extLst>
          </p:cNvPr>
          <p:cNvCxnSpPr/>
          <p:nvPr/>
        </p:nvCxnSpPr>
        <p:spPr>
          <a:xfrm>
            <a:off x="319088" y="987574"/>
            <a:ext cx="8505825" cy="0"/>
          </a:xfrm>
          <a:prstGeom prst="line">
            <a:avLst/>
          </a:prstGeom>
          <a:ln w="28575">
            <a:solidFill>
              <a:srgbClr val="A40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96391"/>
            <a:ext cx="7538987" cy="849759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Зачем библиотекам каталог?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9105" y="1563638"/>
            <a:ext cx="8196263" cy="280831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420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Учет и движение библиотечного фонда</a:t>
            </a:r>
          </a:p>
          <a:p>
            <a:pPr>
              <a:lnSpc>
                <a:spcPct val="100000"/>
              </a:lnSpc>
              <a:spcBef>
                <a:spcPts val="420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Раскрытие состава и содержания фонда для </a:t>
            </a:r>
            <a:r>
              <a:rPr lang="ru-RU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читателей </a:t>
            </a:r>
            <a:r>
              <a:rPr lang="ru-RU" sz="2800" b="1" dirty="0" smtClean="0">
                <a:solidFill>
                  <a:srgbClr val="FF99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(продвижение фонда)</a:t>
            </a:r>
            <a:endParaRPr lang="ru-RU" sz="2800" dirty="0" smtClean="0">
              <a:solidFill>
                <a:srgbClr val="FF99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14325" y="1059582"/>
            <a:ext cx="8505825" cy="0"/>
          </a:xfrm>
          <a:prstGeom prst="line">
            <a:avLst/>
          </a:prstGeom>
          <a:ln w="28575">
            <a:solidFill>
              <a:srgbClr val="FF99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9502"/>
            <a:ext cx="52546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30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96391"/>
            <a:ext cx="7538987" cy="849759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Докомпьютерная эпоха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3886" y="1131590"/>
            <a:ext cx="8196263" cy="3888432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Система каталогов:</a:t>
            </a:r>
          </a:p>
          <a:p>
            <a:pPr>
              <a:spcBef>
                <a:spcPts val="1800"/>
              </a:spcBef>
            </a:pP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Алфавитный;</a:t>
            </a:r>
          </a:p>
          <a:p>
            <a:pPr>
              <a:spcBef>
                <a:spcPts val="1800"/>
              </a:spcBef>
            </a:pP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Систематический;</a:t>
            </a:r>
          </a:p>
          <a:p>
            <a:pPr>
              <a:spcBef>
                <a:spcPts val="1800"/>
              </a:spcBef>
            </a:pP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Предметный;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…и еще много разных: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опографический, страноведческий, краеведческий, нумерационный, географический, генеральный и т.д.</a:t>
            </a:r>
            <a:endParaRPr lang="ru-RU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14325" y="1059582"/>
            <a:ext cx="8505825" cy="0"/>
          </a:xfrm>
          <a:prstGeom prst="line">
            <a:avLst/>
          </a:prstGeom>
          <a:ln w="28575">
            <a:solidFill>
              <a:srgbClr val="FF99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9502"/>
            <a:ext cx="52546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03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21" y="-1"/>
            <a:ext cx="8819169" cy="56900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95486"/>
            <a:ext cx="526195" cy="36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4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96391"/>
            <a:ext cx="7538987" cy="849759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Электронный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каталог 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(автоматизация)</a:t>
            </a:r>
            <a:endParaRPr lang="ru-RU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3886" y="1131590"/>
            <a:ext cx="8196263" cy="3888432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Сначала практически полностью повторял содержание карточных каталогов </a:t>
            </a:r>
            <a:r>
              <a:rPr lang="ru-RU" sz="28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(замена всех видов карточных каталогов)</a:t>
            </a:r>
          </a:p>
          <a:p>
            <a:pPr>
              <a:spcBef>
                <a:spcPts val="1800"/>
              </a:spcBef>
            </a:pP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 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развитием 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форматов машиночитаемой каталогизации добавлялись возможности 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подробно 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описывать содержание изданий</a:t>
            </a:r>
          </a:p>
          <a:p>
            <a:pPr>
              <a:spcBef>
                <a:spcPts val="1800"/>
              </a:spcBef>
            </a:pP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Расширялись возможности поиска в АБИС и увеличивалась длина записи</a:t>
            </a:r>
          </a:p>
          <a:p>
            <a:pPr>
              <a:spcBef>
                <a:spcPts val="1800"/>
              </a:spcBef>
            </a:pPr>
            <a:endParaRPr lang="ru-RU" sz="28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1800"/>
              </a:spcBef>
            </a:pPr>
            <a:endParaRPr lang="ru-RU" sz="28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14325" y="1059582"/>
            <a:ext cx="8505825" cy="0"/>
          </a:xfrm>
          <a:prstGeom prst="line">
            <a:avLst/>
          </a:prstGeom>
          <a:ln w="28575">
            <a:solidFill>
              <a:srgbClr val="FF99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9502"/>
            <a:ext cx="52546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54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96391"/>
            <a:ext cx="7538987" cy="849759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Наступление цифровой эры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3886" y="1416124"/>
            <a:ext cx="8196263" cy="3603897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Библиотекари «затормозились» в использовании возможностей раскрытия содержания изданий (хотя АБИС позволяли им это делать)</a:t>
            </a:r>
          </a:p>
          <a:p>
            <a:pPr>
              <a:spcBef>
                <a:spcPts val="3000"/>
              </a:spcBef>
            </a:pP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Книгоиздатели и книготорговцы раскрывают содержание изданий всё ярче и красочнее</a:t>
            </a:r>
          </a:p>
          <a:p>
            <a:pPr>
              <a:spcBef>
                <a:spcPts val="1800"/>
              </a:spcBef>
            </a:pPr>
            <a:endParaRPr lang="ru-RU" sz="28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1800"/>
              </a:spcBef>
            </a:pPr>
            <a:endParaRPr lang="ru-RU" sz="28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14325" y="1059582"/>
            <a:ext cx="8505825" cy="0"/>
          </a:xfrm>
          <a:prstGeom prst="line">
            <a:avLst/>
          </a:prstGeom>
          <a:ln w="28575">
            <a:solidFill>
              <a:srgbClr val="FF99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9502"/>
            <a:ext cx="52546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23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3" y="-27424"/>
            <a:ext cx="5060950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989" y="2511071"/>
            <a:ext cx="3593408" cy="259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273" y="985749"/>
            <a:ext cx="3888432" cy="2821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4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95275"/>
            <a:ext cx="8353425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25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96391"/>
            <a:ext cx="7538987" cy="849759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Особенности ЭК ГПНТБ России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(1)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3886" y="1131590"/>
            <a:ext cx="8196263" cy="3888432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Создавался с 90-х гг. </a:t>
            </a:r>
            <a:r>
              <a:rPr lang="en-US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XX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века и содержит БЗ </a:t>
            </a:r>
            <a:r>
              <a:rPr lang="ru-RU" sz="2800" u="sng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разной степени раскрытия содержания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Сводный каталог на сайте - единая точка доступа 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к:</a:t>
            </a:r>
          </a:p>
          <a:p>
            <a:pPr>
              <a:spcBef>
                <a:spcPts val="1800"/>
              </a:spcBef>
            </a:pP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Электронному и имидж-каталогу, </a:t>
            </a:r>
          </a:p>
          <a:p>
            <a:pPr>
              <a:spcBef>
                <a:spcPts val="1800"/>
              </a:spcBef>
            </a:pP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Библиографическим записям из ЭБС и ЭБ, на которые есть подписка (включая тестовые доступы)</a:t>
            </a:r>
          </a:p>
          <a:p>
            <a:pPr>
              <a:spcBef>
                <a:spcPts val="1800"/>
              </a:spcBef>
            </a:pPr>
            <a:endParaRPr lang="ru-RU" sz="28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1800"/>
              </a:spcBef>
            </a:pPr>
            <a:endParaRPr lang="ru-RU" sz="28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14325" y="1059582"/>
            <a:ext cx="8505825" cy="0"/>
          </a:xfrm>
          <a:prstGeom prst="line">
            <a:avLst/>
          </a:prstGeom>
          <a:ln w="28575">
            <a:solidFill>
              <a:srgbClr val="FF99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9502"/>
            <a:ext cx="52546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08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5656" y="138883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БЗ ЭК ГПНТБ России (до  2021 года)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25" y="187947"/>
            <a:ext cx="52546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50899"/>
            <a:ext cx="8952929" cy="348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28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25" y="187947"/>
            <a:ext cx="52546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3688" y="0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БЗ ЭК ГПНТБ России (с  2021 года)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5" y="427544"/>
            <a:ext cx="7790849" cy="4715956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827584" y="2283718"/>
            <a:ext cx="432048" cy="144016"/>
          </a:xfrm>
          <a:prstGeom prst="roundRect">
            <a:avLst/>
          </a:prstGeom>
          <a:noFill/>
          <a:ln w="28575">
            <a:solidFill>
              <a:srgbClr val="FF9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2499742"/>
            <a:ext cx="504056" cy="144016"/>
          </a:xfrm>
          <a:prstGeom prst="roundRect">
            <a:avLst/>
          </a:prstGeom>
          <a:noFill/>
          <a:ln w="28575">
            <a:solidFill>
              <a:srgbClr val="FF9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584" y="428775"/>
            <a:ext cx="576064" cy="885949"/>
          </a:xfrm>
          <a:prstGeom prst="roundRect">
            <a:avLst/>
          </a:prstGeom>
          <a:noFill/>
          <a:ln w="28575">
            <a:solidFill>
              <a:srgbClr val="FF9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58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915566"/>
            <a:ext cx="3760787" cy="3899217"/>
          </a:xfrm>
        </p:spPr>
        <p:txBody>
          <a:bodyPr rtlCol="0">
            <a:normAutofit fontScale="92500"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800" b="1" dirty="0">
                <a:solidFill>
                  <a:srgbClr val="A40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ГПНТБ России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ru-RU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одна из крупнейших </a:t>
            </a:r>
            <a:r>
              <a:rPr lang="ru-RU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научно-технических </a:t>
            </a:r>
            <a:r>
              <a:rPr lang="ru-RU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библиотек,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научно-исследовательский институт и информационный центр федерального значения</a:t>
            </a:r>
          </a:p>
        </p:txBody>
      </p:sp>
      <p:pic>
        <p:nvPicPr>
          <p:cNvPr id="4099" name="Picture 2" descr="https://im0-tub-ru.yandex.net/i?id=66a8d8d165c39579cd27e0ae9552c0c1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6416"/>
            <a:ext cx="4874785" cy="338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3"/>
          <p:cNvSpPr txBox="1">
            <a:spLocks noChangeArrowheads="1"/>
          </p:cNvSpPr>
          <p:nvPr/>
        </p:nvSpPr>
        <p:spPr bwMode="auto">
          <a:xfrm>
            <a:off x="611560" y="4491727"/>
            <a:ext cx="4105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i="1" dirty="0">
                <a:solidFill>
                  <a:srgbClr val="002060"/>
                </a:solidFill>
              </a:rPr>
              <a:t>Образована 17 октября 1958 года</a:t>
            </a:r>
            <a:endParaRPr lang="ru-RU" altLang="ru-RU" b="1" i="1" dirty="0">
              <a:solidFill>
                <a:srgbClr val="002060"/>
              </a:solidFill>
            </a:endParaRPr>
          </a:p>
          <a:p>
            <a:pPr algn="ctr" eaLnBrk="1" hangingPunct="1"/>
            <a:endParaRPr lang="ru-RU" alt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A820174-D0AF-F392-1DF0-514116C530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72" y="23473"/>
            <a:ext cx="1163098" cy="9815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9CFEEDF-61E5-FE1F-FFE2-A4595BEEAD8B}"/>
              </a:ext>
            </a:extLst>
          </p:cNvPr>
          <p:cNvSpPr txBox="1"/>
          <p:nvPr/>
        </p:nvSpPr>
        <p:spPr>
          <a:xfrm>
            <a:off x="1259631" y="99661"/>
            <a:ext cx="229242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100" dirty="0">
                <a:solidFill>
                  <a:srgbClr val="A40900"/>
                </a:solidFill>
                <a:latin typeface="Arial Narrow" panose="020B0606020202030204" pitchFamily="34" charset="0"/>
              </a:rPr>
              <a:t>Государственная публичная </a:t>
            </a:r>
          </a:p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100" dirty="0">
                <a:solidFill>
                  <a:srgbClr val="A40900"/>
                </a:solidFill>
                <a:latin typeface="Arial Narrow" panose="020B0606020202030204" pitchFamily="34" charset="0"/>
              </a:rPr>
              <a:t>научно-техническая </a:t>
            </a:r>
          </a:p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100" dirty="0">
                <a:solidFill>
                  <a:srgbClr val="A40900"/>
                </a:solidFill>
                <a:latin typeface="Arial Narrow" panose="020B0606020202030204" pitchFamily="34" charset="0"/>
              </a:rPr>
              <a:t>библиотека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96391"/>
            <a:ext cx="7538987" cy="849759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Особенности ЭК ГПНТБ России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(2)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3886" y="1131590"/>
            <a:ext cx="8196263" cy="3888432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Записи </a:t>
            </a:r>
            <a:r>
              <a:rPr lang="ru-RU" sz="28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дедублицируются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(если 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издание есть в нескольких источниках, запись будет 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одна (более полная), 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 указаний на варианты доступа к 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ней 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будет 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несколько).</a:t>
            </a:r>
            <a:endParaRPr lang="ru-RU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1800"/>
              </a:spcBef>
            </a:pP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БЗ содержат индексы </a:t>
            </a:r>
            <a:r>
              <a:rPr lang="ru-RU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УДК, ГРНТИ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предметные рубрики</a:t>
            </a:r>
          </a:p>
          <a:p>
            <a:pPr>
              <a:spcBef>
                <a:spcPts val="1800"/>
              </a:spcBef>
            </a:pP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Сводный ЭК для читателей - на Ирбис128, сами БД создаются на Ирбис64</a:t>
            </a:r>
          </a:p>
          <a:p>
            <a:pPr>
              <a:spcBef>
                <a:spcPts val="1800"/>
              </a:spcBef>
            </a:pPr>
            <a:endParaRPr lang="ru-RU" sz="28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14325" y="1059582"/>
            <a:ext cx="8505825" cy="0"/>
          </a:xfrm>
          <a:prstGeom prst="line">
            <a:avLst/>
          </a:prstGeom>
          <a:ln w="28575">
            <a:solidFill>
              <a:srgbClr val="FF99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9502"/>
            <a:ext cx="52546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88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9" y="0"/>
            <a:ext cx="8616301" cy="51435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79513" y="4083918"/>
            <a:ext cx="3528392" cy="987577"/>
          </a:xfrm>
          <a:prstGeom prst="roundRect">
            <a:avLst/>
          </a:prstGeom>
          <a:noFill/>
          <a:ln w="38100">
            <a:solidFill>
              <a:srgbClr val="EB85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352466" y="37603"/>
            <a:ext cx="288032" cy="195486"/>
          </a:xfrm>
          <a:prstGeom prst="roundRect">
            <a:avLst/>
          </a:prstGeom>
          <a:noFill/>
          <a:ln w="28575">
            <a:solidFill>
              <a:srgbClr val="FF9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0" y="1249644"/>
            <a:ext cx="648072" cy="288032"/>
          </a:xfrm>
          <a:prstGeom prst="roundRect">
            <a:avLst/>
          </a:prstGeom>
          <a:noFill/>
          <a:ln w="28575">
            <a:solidFill>
              <a:srgbClr val="FF9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25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96391"/>
            <a:ext cx="7538987" cy="849759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Особенности ЭК ГПНТБ России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(3)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3886" y="1302692"/>
            <a:ext cx="8196263" cy="371733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</a:t>
            </a:r>
            <a:r>
              <a:rPr lang="ru-RU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внешние </a:t>
            </a:r>
            <a: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ресурсы есть библиографические записи 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(включая индексы, ключевые слова, аннотации и т.п.) с гиперссылкой на ресурс.</a:t>
            </a:r>
          </a:p>
          <a:p>
            <a:pPr>
              <a:spcBef>
                <a:spcPts val="1800"/>
              </a:spcBef>
            </a:pPr>
            <a: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Видео,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размещенные на 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YouTube 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RuTube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описаны в ЭК.</a:t>
            </a:r>
            <a:endParaRPr lang="ru-RU" sz="28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14325" y="1059582"/>
            <a:ext cx="8505825" cy="0"/>
          </a:xfrm>
          <a:prstGeom prst="line">
            <a:avLst/>
          </a:prstGeom>
          <a:ln w="28575">
            <a:solidFill>
              <a:srgbClr val="FF99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9502"/>
            <a:ext cx="52546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1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7574"/>
            <a:ext cx="9105110" cy="3521676"/>
          </a:xfrm>
          <a:prstGeom prst="rect">
            <a:avLst/>
          </a:prstGeom>
        </p:spPr>
      </p:pic>
      <p:pic>
        <p:nvPicPr>
          <p:cNvPr id="3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7733"/>
            <a:ext cx="52546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79512" y="771550"/>
            <a:ext cx="8505825" cy="0"/>
          </a:xfrm>
          <a:prstGeom prst="line">
            <a:avLst/>
          </a:prstGeom>
          <a:ln w="28575">
            <a:solidFill>
              <a:srgbClr val="FF99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12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479"/>
            <a:ext cx="9144000" cy="4937007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5496" y="4659982"/>
            <a:ext cx="1080120" cy="288032"/>
          </a:xfrm>
          <a:prstGeom prst="roundRect">
            <a:avLst/>
          </a:prstGeom>
          <a:noFill/>
          <a:ln w="38100">
            <a:solidFill>
              <a:srgbClr val="FF9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02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27878"/>
            <a:ext cx="8136904" cy="45306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4103"/>
            <a:ext cx="8172400" cy="993775"/>
          </a:xfrm>
        </p:spPr>
        <p:txBody>
          <a:bodyPr/>
          <a:lstStyle/>
          <a:p>
            <a:r>
              <a:rPr lang="ru-RU" sz="3200" b="1" dirty="0">
                <a:solidFill>
                  <a:srgbClr val="FF99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mbria" panose="02040503050406030204" pitchFamily="18" charset="0"/>
              </a:rPr>
              <a:t>Единая точка доступа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mbria" panose="02040503050406030204" pitchFamily="18" charset="0"/>
              </a:rPr>
              <a:t>к внешним электронным ресурсам </a:t>
            </a:r>
            <a:r>
              <a:rPr lang="ru-RU" sz="2800" dirty="0">
                <a:latin typeface="+mn-lt"/>
                <a:ea typeface="Cambria" panose="02040503050406030204" pitchFamily="18" charset="0"/>
              </a:rPr>
              <a:t>с помощью электронного каталога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73" y="217200"/>
            <a:ext cx="5254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14325" y="997707"/>
            <a:ext cx="8505825" cy="0"/>
          </a:xfrm>
          <a:prstGeom prst="line">
            <a:avLst/>
          </a:prstGeom>
          <a:ln w="28575">
            <a:solidFill>
              <a:srgbClr val="FF99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1547664" y="2643758"/>
            <a:ext cx="2160240" cy="1152128"/>
          </a:xfrm>
          <a:prstGeom prst="roundRect">
            <a:avLst/>
          </a:prstGeom>
          <a:noFill/>
          <a:ln w="38100">
            <a:solidFill>
              <a:srgbClr val="FF9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99592" y="2452952"/>
            <a:ext cx="720080" cy="210190"/>
          </a:xfrm>
          <a:prstGeom prst="roundRect">
            <a:avLst/>
          </a:prstGeom>
          <a:noFill/>
          <a:ln w="38100">
            <a:solidFill>
              <a:srgbClr val="FF9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7">
            <a:extLst>
              <a:ext uri="{FF2B5EF4-FFF2-40B4-BE49-F238E27FC236}">
                <a16:creationId xmlns="" xmlns:a16="http://schemas.microsoft.com/office/drawing/2014/main" id="{A9B4537D-E0F7-12A3-D032-B182421702EB}"/>
              </a:ext>
            </a:extLst>
          </p:cNvPr>
          <p:cNvSpPr/>
          <p:nvPr/>
        </p:nvSpPr>
        <p:spPr>
          <a:xfrm>
            <a:off x="1619672" y="4084524"/>
            <a:ext cx="1080120" cy="216024"/>
          </a:xfrm>
          <a:prstGeom prst="roundRect">
            <a:avLst/>
          </a:prstGeom>
          <a:noFill/>
          <a:ln w="38100">
            <a:solidFill>
              <a:srgbClr val="FF9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10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0AF6207-92D7-928C-5DE4-252B91A80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76" y="746727"/>
            <a:ext cx="8724524" cy="43873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4975" y="36818"/>
            <a:ext cx="8259512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Когда читатель делает тематический поиск, ему неважно,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 какой БД есть издание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18353" y="1196652"/>
            <a:ext cx="5903337" cy="269539"/>
          </a:xfrm>
          <a:prstGeom prst="roundRect">
            <a:avLst/>
          </a:prstGeom>
          <a:noFill/>
          <a:ln w="38100">
            <a:solidFill>
              <a:srgbClr val="FF9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5">
            <a:extLst>
              <a:ext uri="{FF2B5EF4-FFF2-40B4-BE49-F238E27FC236}">
                <a16:creationId xmlns="" xmlns:a16="http://schemas.microsoft.com/office/drawing/2014/main" id="{BCADCCB5-517B-FAB9-73FF-B9052B377C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57734"/>
            <a:ext cx="52546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C30E5F4D-0BC5-C5AC-F778-AA0BEFBA7A42}"/>
              </a:ext>
            </a:extLst>
          </p:cNvPr>
          <p:cNvCxnSpPr/>
          <p:nvPr/>
        </p:nvCxnSpPr>
        <p:spPr>
          <a:xfrm>
            <a:off x="179513" y="660065"/>
            <a:ext cx="8505825" cy="0"/>
          </a:xfrm>
          <a:prstGeom prst="line">
            <a:avLst/>
          </a:prstGeom>
          <a:ln w="28575">
            <a:solidFill>
              <a:srgbClr val="F2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BB9E618D-F699-A31D-8686-99B0824B52CD}"/>
              </a:ext>
            </a:extLst>
          </p:cNvPr>
          <p:cNvSpPr/>
          <p:nvPr/>
        </p:nvSpPr>
        <p:spPr>
          <a:xfrm>
            <a:off x="2393302" y="3512976"/>
            <a:ext cx="6564086" cy="832757"/>
          </a:xfrm>
          <a:prstGeom prst="roundRect">
            <a:avLst/>
          </a:prstGeom>
          <a:noFill/>
          <a:ln w="38100">
            <a:solidFill>
              <a:srgbClr val="EB851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95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249349B-1945-C2C0-EA46-49F4204D4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22" y="23162"/>
            <a:ext cx="7683759" cy="5120338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600DFC99-A20A-6545-10C7-CADC97E1D760}"/>
              </a:ext>
            </a:extLst>
          </p:cNvPr>
          <p:cNvSpPr/>
          <p:nvPr/>
        </p:nvSpPr>
        <p:spPr>
          <a:xfrm>
            <a:off x="657808" y="4751615"/>
            <a:ext cx="2204357" cy="368724"/>
          </a:xfrm>
          <a:prstGeom prst="roundRect">
            <a:avLst/>
          </a:prstGeom>
          <a:noFill/>
          <a:ln w="38100">
            <a:solidFill>
              <a:srgbClr val="EB851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7856B152-1437-3BC3-CA0C-CCC486503E44}"/>
              </a:ext>
            </a:extLst>
          </p:cNvPr>
          <p:cNvSpPr/>
          <p:nvPr/>
        </p:nvSpPr>
        <p:spPr>
          <a:xfrm>
            <a:off x="657808" y="3422002"/>
            <a:ext cx="832757" cy="174950"/>
          </a:xfrm>
          <a:prstGeom prst="roundRect">
            <a:avLst/>
          </a:prstGeom>
          <a:noFill/>
          <a:ln w="38100">
            <a:solidFill>
              <a:srgbClr val="EB851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63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44450"/>
            <a:ext cx="9010650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4445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БЗ </a:t>
            </a:r>
            <a:r>
              <a:rPr lang="ru-RU" b="1" dirty="0" smtClean="0">
                <a:solidFill>
                  <a:srgbClr val="A40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на издания ГПНТБ России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(с 2021 г.)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515966"/>
            <a:ext cx="52546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755576" y="1177286"/>
            <a:ext cx="1368152" cy="216024"/>
          </a:xfrm>
          <a:prstGeom prst="roundRect">
            <a:avLst/>
          </a:prstGeom>
          <a:noFill/>
          <a:ln w="38100">
            <a:solidFill>
              <a:srgbClr val="FF9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04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7574"/>
            <a:ext cx="918877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52546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272694" y="699542"/>
            <a:ext cx="8505825" cy="0"/>
          </a:xfrm>
          <a:prstGeom prst="line">
            <a:avLst/>
          </a:prstGeom>
          <a:ln w="28575">
            <a:solidFill>
              <a:srgbClr val="FF99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3"/>
          <p:cNvSpPr txBox="1">
            <a:spLocks/>
          </p:cNvSpPr>
          <p:nvPr/>
        </p:nvSpPr>
        <p:spPr>
          <a:xfrm>
            <a:off x="971600" y="96391"/>
            <a:ext cx="7848550" cy="849759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Полная роспись содержания издания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19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5807"/>
            <a:ext cx="7886700" cy="993775"/>
          </a:xfrm>
        </p:spPr>
        <p:txBody>
          <a:bodyPr/>
          <a:lstStyle/>
          <a:p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Тематика комплектования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14325" y="1059582"/>
            <a:ext cx="8505825" cy="0"/>
          </a:xfrm>
          <a:prstGeom prst="line">
            <a:avLst/>
          </a:prstGeom>
          <a:ln w="28575">
            <a:solidFill>
              <a:srgbClr val="FF99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9502"/>
            <a:ext cx="52546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31590"/>
            <a:ext cx="7886700" cy="3722017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Естественные, технические науки и отрасли промышленности </a:t>
            </a:r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 акцентом на приоритетные направления развития науки, технологий и техники, экономика, экология, шахматы, библиотековедение и научно-техническая информация, а также смежные отрасли знаний.</a:t>
            </a:r>
          </a:p>
          <a:p>
            <a:pPr>
              <a:spcBef>
                <a:spcPts val="1800"/>
              </a:spcBef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34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718905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915816" y="3507854"/>
            <a:ext cx="1440160" cy="288032"/>
          </a:xfrm>
          <a:prstGeom prst="roundRect">
            <a:avLst/>
          </a:prstGeom>
          <a:noFill/>
          <a:ln w="38100">
            <a:solidFill>
              <a:srgbClr val="FF9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15816" y="3795886"/>
            <a:ext cx="2880320" cy="288032"/>
          </a:xfrm>
          <a:prstGeom prst="roundRect">
            <a:avLst/>
          </a:prstGeom>
          <a:noFill/>
          <a:ln w="38100">
            <a:solidFill>
              <a:srgbClr val="FF9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50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3" y="0"/>
            <a:ext cx="855332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6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96391"/>
            <a:ext cx="7848550" cy="849759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Как улучшить качество записей в ЭК?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3886" y="1059582"/>
            <a:ext cx="8196263" cy="4083918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ru-RU" sz="28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Дедубликация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записей, «пересекающихся» с подписными ресурсами</a:t>
            </a:r>
          </a:p>
          <a:p>
            <a:pPr>
              <a:spcBef>
                <a:spcPts val="1800"/>
              </a:spcBef>
            </a:pP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Доработка записей на издания, которые используются на книжных выставках</a:t>
            </a:r>
          </a:p>
          <a:p>
            <a:pPr>
              <a:spcBef>
                <a:spcPts val="1800"/>
              </a:spcBef>
            </a:pP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Все издания 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ГПНТБ России(с 2021 г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.) имеют оглавление </a:t>
            </a:r>
            <a:r>
              <a:rPr lang="ru-RU" sz="28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(не скан, а поля в БД)</a:t>
            </a:r>
          </a:p>
          <a:p>
            <a:pPr>
              <a:spcBef>
                <a:spcPts val="1800"/>
              </a:spcBef>
            </a:pP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Проекты </a:t>
            </a:r>
            <a:r>
              <a:rPr lang="ru-RU" sz="28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(коллекции)</a:t>
            </a:r>
            <a:endParaRPr lang="ru-RU" sz="2800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51520" y="915566"/>
            <a:ext cx="8505825" cy="0"/>
          </a:xfrm>
          <a:prstGeom prst="line">
            <a:avLst/>
          </a:prstGeom>
          <a:ln w="28575">
            <a:solidFill>
              <a:srgbClr val="FF99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69" y="314619"/>
            <a:ext cx="52546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41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0"/>
            <a:ext cx="811806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2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 Black" panose="020B0604020202020204" pitchFamily="34" charset="0"/>
              </a:rPr>
              <a:t>ЭЛЕКТРОННАЯ </a:t>
            </a:r>
            <a:r>
              <a:rPr lang="ru-RU" sz="225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 Black" panose="020B0604020202020204" pitchFamily="34" charset="0"/>
              </a:rPr>
              <a:t>(полнотекстовая) КОЛЛЕКЦИЯ </a:t>
            </a:r>
            <a:endParaRPr lang="ru-RU" sz="225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 Black" panose="020B0604020202020204" pitchFamily="34" charset="0"/>
            </a:endParaRPr>
          </a:p>
          <a:p>
            <a:pPr>
              <a:defRPr/>
            </a:pPr>
            <a:r>
              <a:rPr lang="ru-RU" sz="22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 Black" panose="020B0604020202020204" pitchFamily="34" charset="0"/>
              </a:rPr>
              <a:t> «МЕТОДИЧЕСКОЕ НАСЛЕДИЕ ГПНТБ РОССИИ»</a:t>
            </a:r>
          </a:p>
          <a:p>
            <a:pPr>
              <a:defRPr/>
            </a:pPr>
            <a:r>
              <a:rPr lang="ru-RU" sz="2250" b="1" dirty="0">
                <a:solidFill>
                  <a:srgbClr val="003F6A"/>
                </a:solidFill>
                <a:latin typeface="Arial Black" panose="020B0604020202020204" pitchFamily="34" charset="0"/>
                <a:ea typeface="Verdana" panose="020B0604030504040204" pitchFamily="34" charset="0"/>
                <a:cs typeface="Arial Black" panose="020B0604020202020204" pitchFamily="34" charset="0"/>
              </a:rPr>
              <a:t> 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2CD361B2-56BD-934F-9ED0-8B84887C6768}"/>
              </a:ext>
            </a:extLst>
          </p:cNvPr>
          <p:cNvCxnSpPr/>
          <p:nvPr/>
        </p:nvCxnSpPr>
        <p:spPr>
          <a:xfrm>
            <a:off x="218882" y="843558"/>
            <a:ext cx="8628412" cy="0"/>
          </a:xfrm>
          <a:prstGeom prst="line">
            <a:avLst/>
          </a:prstGeom>
          <a:ln w="28575">
            <a:solidFill>
              <a:srgbClr val="FF99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304CFA3-271A-6340-BC6F-3159AB81A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2499742"/>
            <a:ext cx="2268289" cy="226828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C7D29BA-25AB-4544-8ABB-DBC795CE99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02" b="24358"/>
          <a:stretch/>
        </p:blipFill>
        <p:spPr>
          <a:xfrm>
            <a:off x="254611" y="1974637"/>
            <a:ext cx="5987611" cy="30335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47" y="127647"/>
            <a:ext cx="52546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50078" y="1085932"/>
            <a:ext cx="7764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50"/>
              </a:spcAft>
            </a:pPr>
            <a:r>
              <a:rPr lang="ru-RU" dirty="0">
                <a:solidFill>
                  <a:srgbClr val="003F6A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anose="020B0604030504040204" pitchFamily="34" charset="0"/>
              </a:rPr>
              <a:t>Отражает результаты методической деятельности ГПНТБ России с момента создания библиотеки до 90-х годов </a:t>
            </a:r>
            <a:r>
              <a:rPr lang="en-US" dirty="0">
                <a:solidFill>
                  <a:srgbClr val="003F6A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anose="020B0604030504040204" pitchFamily="34" charset="0"/>
              </a:rPr>
              <a:t>XX </a:t>
            </a:r>
            <a:r>
              <a:rPr lang="ru-RU" dirty="0">
                <a:solidFill>
                  <a:srgbClr val="003F6A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anose="020B0604030504040204" pitchFamily="34" charset="0"/>
              </a:rPr>
              <a:t>века</a:t>
            </a:r>
            <a:endParaRPr lang="ru-RU" dirty="0">
              <a:solidFill>
                <a:srgbClr val="003F6A"/>
              </a:solidFill>
              <a:latin typeface="Cambria" panose="02040503050406030204" pitchFamily="18" charset="0"/>
              <a:ea typeface="Cambria" panose="02040503050406030204" pitchFamily="18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392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75075A5-BF9E-73CB-DF04-8AA50999C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09" y="772415"/>
            <a:ext cx="9083351" cy="3854827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9BD0B885-DBC4-4C3C-F14E-D04B3713BD4B}"/>
              </a:ext>
            </a:extLst>
          </p:cNvPr>
          <p:cNvSpPr/>
          <p:nvPr/>
        </p:nvSpPr>
        <p:spPr>
          <a:xfrm>
            <a:off x="811763" y="2169367"/>
            <a:ext cx="2400300" cy="251927"/>
          </a:xfrm>
          <a:prstGeom prst="roundRect">
            <a:avLst/>
          </a:prstGeom>
          <a:noFill/>
          <a:ln w="38100">
            <a:solidFill>
              <a:srgbClr val="FF993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75C83A9-7059-A740-8D0B-FAFE571F7E09}"/>
              </a:ext>
            </a:extLst>
          </p:cNvPr>
          <p:cNvSpPr txBox="1"/>
          <p:nvPr/>
        </p:nvSpPr>
        <p:spPr>
          <a:xfrm>
            <a:off x="4462838" y="170917"/>
            <a:ext cx="2183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rgbClr val="005A7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C8BF6DD9-58A7-E149-BB9B-D53050CD789C}"/>
              </a:ext>
            </a:extLst>
          </p:cNvPr>
          <p:cNvCxnSpPr/>
          <p:nvPr/>
        </p:nvCxnSpPr>
        <p:spPr>
          <a:xfrm>
            <a:off x="-117824" y="1219108"/>
            <a:ext cx="8628412" cy="0"/>
          </a:xfrm>
          <a:prstGeom prst="line">
            <a:avLst/>
          </a:prstGeom>
          <a:ln>
            <a:solidFill>
              <a:srgbClr val="005A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47" y="127647"/>
            <a:ext cx="52546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07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121742-22BF-5229-EAC4-595D9FC337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71600" y="96985"/>
            <a:ext cx="7886700" cy="69532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3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Verdana" panose="020B0604030504040204" pitchFamily="34" charset="0"/>
              </a:rPr>
              <a:t>КОЛЛЕКЦИЯ ВКЛЮЧАЕТ СЛЕДУЮЩИЕ ДОКУМЕНТЫ: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DC762D9-2FF7-9AF3-05B1-2F21647CF4B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043608" y="972060"/>
            <a:ext cx="7049222" cy="3872836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003F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dirty="0">
                <a:solidFill>
                  <a:srgbClr val="003F6A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anose="020B0604030504040204" pitchFamily="34" charset="0"/>
              </a:rPr>
              <a:t>Методические пособия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solidFill>
                  <a:srgbClr val="003F6A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anose="020B0604030504040204" pitchFamily="34" charset="0"/>
              </a:rPr>
              <a:t>  Методические рекомендации</a:t>
            </a:r>
          </a:p>
          <a:p>
            <a:pPr marL="345281" indent="-345281">
              <a:buFont typeface="Wingdings" pitchFamily="2" charset="2"/>
              <a:buChar char="Ø"/>
            </a:pPr>
            <a:r>
              <a:rPr lang="ru-RU" sz="2400" dirty="0">
                <a:solidFill>
                  <a:srgbClr val="003F6A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anose="020B0604030504040204" pitchFamily="34" charset="0"/>
              </a:rPr>
              <a:t>Методические материалы, руководства и практикумы</a:t>
            </a:r>
          </a:p>
          <a:p>
            <a:pPr marL="345281" indent="-345281">
              <a:buFont typeface="Wingdings" pitchFamily="2" charset="2"/>
              <a:buChar char="Ø"/>
            </a:pPr>
            <a:r>
              <a:rPr lang="ru-RU" sz="2400" dirty="0">
                <a:solidFill>
                  <a:srgbClr val="003F6A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anose="020B0604030504040204" pitchFamily="34" charset="0"/>
              </a:rPr>
              <a:t>Инструктивно-методические письма, листки, указания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solidFill>
                  <a:srgbClr val="003F6A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anose="020B0604030504040204" pitchFamily="34" charset="0"/>
              </a:rPr>
              <a:t> Рабочие инструкции и схемы</a:t>
            </a:r>
          </a:p>
          <a:p>
            <a:pPr marL="345281" indent="-345281">
              <a:buFont typeface="Wingdings" pitchFamily="2" charset="2"/>
              <a:buChar char="Ø"/>
            </a:pPr>
            <a:r>
              <a:rPr lang="ru-RU" sz="2400" dirty="0">
                <a:solidFill>
                  <a:srgbClr val="003F6A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anose="020B0604030504040204" pitchFamily="34" charset="0"/>
              </a:rPr>
              <a:t>Материалы совещаний и заседаний Методического совета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3E19699A-3D02-B54F-B5AF-15CFF1E0CF75}"/>
              </a:ext>
            </a:extLst>
          </p:cNvPr>
          <p:cNvCxnSpPr/>
          <p:nvPr/>
        </p:nvCxnSpPr>
        <p:spPr>
          <a:xfrm>
            <a:off x="206130" y="843558"/>
            <a:ext cx="8628412" cy="0"/>
          </a:xfrm>
          <a:prstGeom prst="line">
            <a:avLst/>
          </a:prstGeom>
          <a:ln w="28575">
            <a:solidFill>
              <a:srgbClr val="FF99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47" y="127647"/>
            <a:ext cx="52546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10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5F6CFE1-26EF-3CEC-6A9A-6F0213760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510"/>
            <a:ext cx="9144000" cy="4315799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6948264" y="2067694"/>
            <a:ext cx="216024" cy="144016"/>
          </a:xfrm>
          <a:prstGeom prst="roundRect">
            <a:avLst/>
          </a:prstGeom>
          <a:noFill/>
          <a:ln w="28575">
            <a:solidFill>
              <a:srgbClr val="FF9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21293"/>
            <a:ext cx="3312368" cy="511305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629750" y="0"/>
            <a:ext cx="1512168" cy="267494"/>
          </a:xfrm>
          <a:prstGeom prst="roundRect">
            <a:avLst/>
          </a:prstGeom>
          <a:noFill/>
          <a:ln w="38100">
            <a:solidFill>
              <a:srgbClr val="FF9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14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-10797"/>
            <a:ext cx="6876135" cy="515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0"/>
            <a:ext cx="7236651" cy="513380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827584" y="4876006"/>
            <a:ext cx="2304256" cy="267494"/>
          </a:xfrm>
          <a:prstGeom prst="roundRect">
            <a:avLst/>
          </a:prstGeom>
          <a:noFill/>
          <a:ln w="38100">
            <a:solidFill>
              <a:srgbClr val="FF9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1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9" y="519113"/>
            <a:ext cx="8524875" cy="421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12160" y="12347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 2020 года</a:t>
            </a: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" y="51470"/>
            <a:ext cx="52546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83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96391"/>
            <a:ext cx="7538987" cy="849759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Особенности фонда (1)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3886" y="1203599"/>
            <a:ext cx="8196263" cy="396043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ru-RU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Печатный фонд формируется </a:t>
            </a:r>
            <a:r>
              <a:rPr lang="ru-RU" sz="2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(в основном) </a:t>
            </a:r>
            <a:r>
              <a:rPr lang="ru-RU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 счет получения обязательного экземпляра </a:t>
            </a:r>
            <a:r>
              <a:rPr lang="ru-RU" sz="26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(только по профилю, за исключением литературно-художественных изданий и литературы по историческим и филологическим наукам).</a:t>
            </a:r>
          </a:p>
          <a:p>
            <a:pPr>
              <a:spcBef>
                <a:spcPts val="1200"/>
              </a:spcBef>
            </a:pPr>
            <a:r>
              <a:rPr lang="ru-RU" sz="2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Воспользоваться изданиями можно </a:t>
            </a:r>
            <a:r>
              <a:rPr lang="ru-RU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только в читальных залах</a:t>
            </a:r>
            <a:r>
              <a:rPr lang="ru-RU" sz="2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на дом литература не выдается </a:t>
            </a:r>
            <a:r>
              <a:rPr lang="ru-RU" sz="26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(основное здание + 6 отделений по Москве).</a:t>
            </a:r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14324" y="987574"/>
            <a:ext cx="8505825" cy="0"/>
          </a:xfrm>
          <a:prstGeom prst="line">
            <a:avLst/>
          </a:prstGeom>
          <a:ln w="28575">
            <a:solidFill>
              <a:srgbClr val="FF99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9502"/>
            <a:ext cx="52546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2" y="250032"/>
            <a:ext cx="6100763" cy="4637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681288" y="1635646"/>
            <a:ext cx="540544" cy="180058"/>
          </a:xfrm>
          <a:prstGeom prst="roundRect">
            <a:avLst/>
          </a:prstGeom>
          <a:noFill/>
          <a:ln w="28575">
            <a:solidFill>
              <a:srgbClr val="FF9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81288" y="2568178"/>
            <a:ext cx="1512094" cy="165497"/>
          </a:xfrm>
          <a:prstGeom prst="roundRect">
            <a:avLst/>
          </a:prstGeom>
          <a:noFill/>
          <a:ln w="28575">
            <a:solidFill>
              <a:srgbClr val="FF9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012160" y="12347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 2022 года</a:t>
            </a: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69" y="314619"/>
            <a:ext cx="52546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2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-37721"/>
            <a:ext cx="6948264" cy="518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971600" y="1419622"/>
            <a:ext cx="6876256" cy="576064"/>
          </a:xfrm>
          <a:prstGeom prst="roundRect">
            <a:avLst/>
          </a:prstGeom>
          <a:noFill/>
          <a:ln w="57150">
            <a:solidFill>
              <a:srgbClr val="FF9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012160" y="12347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 2023 года</a:t>
            </a: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5279"/>
            <a:ext cx="52546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36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0"/>
            <a:ext cx="8280920" cy="5169105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092280" y="4731990"/>
            <a:ext cx="1152128" cy="432048"/>
          </a:xfrm>
          <a:prstGeom prst="roundRect">
            <a:avLst/>
          </a:prstGeom>
          <a:noFill/>
          <a:ln w="38100">
            <a:solidFill>
              <a:srgbClr val="FF9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99992" y="771550"/>
            <a:ext cx="4104456" cy="2304256"/>
          </a:xfrm>
          <a:prstGeom prst="roundRect">
            <a:avLst/>
          </a:prstGeom>
          <a:noFill/>
          <a:ln w="38100">
            <a:solidFill>
              <a:srgbClr val="FF9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62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470"/>
            <a:ext cx="8666813" cy="509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07504" y="1779662"/>
            <a:ext cx="2304256" cy="864096"/>
          </a:xfrm>
          <a:prstGeom prst="roundRect">
            <a:avLst/>
          </a:prstGeom>
          <a:noFill/>
          <a:ln w="57150">
            <a:solidFill>
              <a:srgbClr val="FF9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4659982"/>
            <a:ext cx="1872208" cy="483518"/>
          </a:xfrm>
          <a:prstGeom prst="roundRect">
            <a:avLst/>
          </a:prstGeom>
          <a:noFill/>
          <a:ln w="57150">
            <a:solidFill>
              <a:srgbClr val="FF9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95486"/>
            <a:ext cx="52546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47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51" y="0"/>
            <a:ext cx="804269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804248" y="771550"/>
            <a:ext cx="288032" cy="216024"/>
          </a:xfrm>
          <a:prstGeom prst="roundRect">
            <a:avLst/>
          </a:prstGeom>
          <a:noFill/>
          <a:ln w="38100">
            <a:solidFill>
              <a:srgbClr val="FF9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30214" y="2859782"/>
            <a:ext cx="2304256" cy="504056"/>
          </a:xfrm>
          <a:prstGeom prst="roundRect">
            <a:avLst/>
          </a:prstGeom>
          <a:noFill/>
          <a:ln w="38100">
            <a:solidFill>
              <a:srgbClr val="FF9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0651" y="3651870"/>
            <a:ext cx="1861109" cy="432048"/>
          </a:xfrm>
          <a:prstGeom prst="roundRect">
            <a:avLst/>
          </a:prstGeom>
          <a:noFill/>
          <a:ln w="38100">
            <a:solidFill>
              <a:srgbClr val="FF9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0651" y="4659982"/>
            <a:ext cx="1357053" cy="432048"/>
          </a:xfrm>
          <a:prstGeom prst="roundRect">
            <a:avLst/>
          </a:prstGeom>
          <a:noFill/>
          <a:ln w="38100">
            <a:solidFill>
              <a:srgbClr val="FF9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50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" y="-8800"/>
            <a:ext cx="9009164" cy="515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25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14" y="0"/>
            <a:ext cx="9017786" cy="512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3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E860CE-E9AA-A75A-47AF-0CA1C0A9AD43}"/>
              </a:ext>
            </a:extLst>
          </p:cNvPr>
          <p:cNvSpPr txBox="1">
            <a:spLocks/>
          </p:cNvSpPr>
          <p:nvPr/>
        </p:nvSpPr>
        <p:spPr>
          <a:xfrm>
            <a:off x="858441" y="195486"/>
            <a:ext cx="8285559" cy="76095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ru-RU" sz="2100" b="1" kern="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Сравнительная таблица возможностей раскрытия фонда с помощью виртуальных выставок и виртуальных коллекций</a:t>
            </a:r>
            <a:r>
              <a:rPr lang="en-US" sz="2100" b="1" kern="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100" kern="1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</a:t>
            </a:r>
            <a:r>
              <a:rPr lang="ru-RU" sz="2100" kern="1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ГПНТБ России)</a:t>
            </a:r>
            <a:endParaRPr lang="ru-RU" sz="21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89A27FC9-7535-1B36-2EF2-46409C340D0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1520" y="1059580"/>
          <a:ext cx="8663880" cy="38274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52535">
                  <a:extLst>
                    <a:ext uri="{9D8B030D-6E8A-4147-A177-3AD203B41FA5}">
                      <a16:colId xmlns:a16="http://schemas.microsoft.com/office/drawing/2014/main" xmlns="" val="1947028750"/>
                    </a:ext>
                  </a:extLst>
                </a:gridCol>
                <a:gridCol w="1470560">
                  <a:extLst>
                    <a:ext uri="{9D8B030D-6E8A-4147-A177-3AD203B41FA5}">
                      <a16:colId xmlns:a16="http://schemas.microsoft.com/office/drawing/2014/main" xmlns="" val="1283324970"/>
                    </a:ext>
                  </a:extLst>
                </a:gridCol>
                <a:gridCol w="1240785">
                  <a:extLst>
                    <a:ext uri="{9D8B030D-6E8A-4147-A177-3AD203B41FA5}">
                      <a16:colId xmlns:a16="http://schemas.microsoft.com/office/drawing/2014/main" xmlns="" val="3030182951"/>
                    </a:ext>
                  </a:extLst>
                </a:gridCol>
              </a:tblGrid>
              <a:tr h="3162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solidFill>
                            <a:schemeClr val="bg1"/>
                          </a:solidFill>
                          <a:effectLst/>
                        </a:rPr>
                        <a:t>Возможности</a:t>
                      </a:r>
                      <a:r>
                        <a:rPr lang="ru-RU" sz="800" kern="1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ru-RU" sz="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>
                          <a:effectLst/>
                        </a:rPr>
                        <a:t>Выставки</a:t>
                      </a:r>
                      <a:endParaRPr lang="ru-RU" sz="15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>
                          <a:effectLst/>
                        </a:rPr>
                        <a:t>Коллекции</a:t>
                      </a:r>
                      <a:endParaRPr lang="ru-RU" sz="15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3661022608"/>
                  </a:ext>
                </a:extLst>
              </a:tr>
              <a:tr h="4323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>
                          <a:solidFill>
                            <a:schemeClr val="bg1"/>
                          </a:solidFill>
                          <a:effectLst/>
                        </a:rPr>
                        <a:t>Поиск информации по различным поисковым элементам</a:t>
                      </a:r>
                      <a:endParaRPr lang="ru-RU" sz="15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1" kern="1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5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1" kern="100" dirty="0">
                          <a:solidFill>
                            <a:schemeClr val="bg1"/>
                          </a:solidFill>
                          <a:effectLst/>
                        </a:rPr>
                        <a:t>+++</a:t>
                      </a:r>
                      <a:endParaRPr lang="ru-RU" sz="15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0226195"/>
                  </a:ext>
                </a:extLst>
              </a:tr>
              <a:tr h="3139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>
                          <a:solidFill>
                            <a:schemeClr val="bg1"/>
                          </a:solidFill>
                          <a:effectLst/>
                        </a:rPr>
                        <a:t>Наглядность и привлекательный дизайн</a:t>
                      </a:r>
                      <a:endParaRPr lang="ru-RU" sz="15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1" kern="100" dirty="0">
                          <a:solidFill>
                            <a:schemeClr val="bg1"/>
                          </a:solidFill>
                          <a:effectLst/>
                        </a:rPr>
                        <a:t>+++</a:t>
                      </a:r>
                      <a:endParaRPr lang="ru-RU" sz="15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1" kern="100" dirty="0">
                          <a:effectLst/>
                        </a:rPr>
                        <a:t>++</a:t>
                      </a:r>
                      <a:endParaRPr lang="ru-RU" sz="1500" b="1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6818747"/>
                  </a:ext>
                </a:extLst>
              </a:tr>
              <a:tr h="3139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>
                          <a:solidFill>
                            <a:schemeClr val="bg1"/>
                          </a:solidFill>
                          <a:effectLst/>
                        </a:rPr>
                        <a:t>Структурирование содержания</a:t>
                      </a:r>
                      <a:endParaRPr lang="ru-RU" sz="15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1" kern="100" dirty="0">
                          <a:effectLst/>
                        </a:rPr>
                        <a:t>++</a:t>
                      </a:r>
                      <a:endParaRPr lang="ru-RU" sz="1500" b="1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1" kern="100" dirty="0">
                          <a:effectLst/>
                        </a:rPr>
                        <a:t>++</a:t>
                      </a:r>
                      <a:endParaRPr lang="ru-RU" sz="1500" b="1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262974"/>
                  </a:ext>
                </a:extLst>
              </a:tr>
              <a:tr h="3139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>
                          <a:solidFill>
                            <a:schemeClr val="bg1"/>
                          </a:solidFill>
                          <a:effectLst/>
                        </a:rPr>
                        <a:t>Выгрузка содержания в различных форматах</a:t>
                      </a:r>
                      <a:endParaRPr lang="ru-RU" sz="15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1" kern="100" dirty="0">
                          <a:effectLst/>
                        </a:rPr>
                        <a:t>+ </a:t>
                      </a:r>
                      <a:endParaRPr lang="ru-RU" sz="1500" b="1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1" kern="100" dirty="0">
                          <a:solidFill>
                            <a:schemeClr val="bg1"/>
                          </a:solidFill>
                          <a:effectLst/>
                        </a:rPr>
                        <a:t>+++</a:t>
                      </a:r>
                      <a:endParaRPr lang="ru-RU" sz="15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7207547"/>
                  </a:ext>
                </a:extLst>
              </a:tr>
              <a:tr h="3139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>
                          <a:solidFill>
                            <a:schemeClr val="bg1"/>
                          </a:solidFill>
                          <a:effectLst/>
                        </a:rPr>
                        <a:t>Быстрое добавление информации </a:t>
                      </a:r>
                      <a:endParaRPr lang="ru-RU" sz="15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1" kern="100" dirty="0">
                          <a:effectLst/>
                        </a:rPr>
                        <a:t>++</a:t>
                      </a:r>
                      <a:endParaRPr lang="ru-RU" sz="1500" b="1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1" kern="100" dirty="0">
                          <a:solidFill>
                            <a:schemeClr val="bg1"/>
                          </a:solidFill>
                          <a:effectLst/>
                        </a:rPr>
                        <a:t>+++</a:t>
                      </a:r>
                      <a:endParaRPr lang="ru-RU" sz="15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6109770"/>
                  </a:ext>
                </a:extLst>
              </a:tr>
              <a:tr h="3139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>
                          <a:solidFill>
                            <a:schemeClr val="bg1"/>
                          </a:solidFill>
                          <a:effectLst/>
                        </a:rPr>
                        <a:t>Поиск внутри множества ВВ или ВК</a:t>
                      </a:r>
                      <a:endParaRPr lang="ru-RU" sz="15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1" kern="100" dirty="0">
                          <a:effectLst/>
                        </a:rPr>
                        <a:t>-</a:t>
                      </a:r>
                      <a:endParaRPr lang="ru-RU" sz="1500" b="1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1" kern="100" dirty="0">
                          <a:effectLst/>
                        </a:rPr>
                        <a:t>-</a:t>
                      </a:r>
                      <a:endParaRPr lang="ru-RU" sz="1500" b="1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5895133"/>
                  </a:ext>
                </a:extLst>
              </a:tr>
              <a:tr h="3139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>
                          <a:solidFill>
                            <a:schemeClr val="bg1"/>
                          </a:solidFill>
                          <a:effectLst/>
                        </a:rPr>
                        <a:t>Самостоятельное размещение библиотекарями</a:t>
                      </a:r>
                      <a:endParaRPr lang="ru-RU" sz="15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1" kern="100" dirty="0">
                          <a:effectLst/>
                        </a:rPr>
                        <a:t>++</a:t>
                      </a:r>
                      <a:endParaRPr lang="ru-RU" sz="1500" b="1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1" kern="100" dirty="0">
                          <a:effectLst/>
                        </a:rPr>
                        <a:t>++</a:t>
                      </a:r>
                      <a:endParaRPr lang="ru-RU" sz="1500" b="1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1895300"/>
                  </a:ext>
                </a:extLst>
              </a:tr>
              <a:tr h="881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>
                          <a:solidFill>
                            <a:schemeClr val="bg1"/>
                          </a:solidFill>
                          <a:effectLst/>
                        </a:rPr>
                        <a:t>Информирование читателя о появлении и/или добавлении информации в выставке или коллекции в соответствии с его информационными потребностями</a:t>
                      </a:r>
                      <a:endParaRPr lang="ru-RU" sz="15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1" kern="100" dirty="0">
                          <a:effectLst/>
                        </a:rPr>
                        <a:t>-</a:t>
                      </a:r>
                      <a:endParaRPr lang="ru-RU" sz="1500" b="1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1" kern="100" dirty="0">
                          <a:effectLst/>
                        </a:rPr>
                        <a:t>+</a:t>
                      </a:r>
                      <a:endParaRPr lang="ru-RU" sz="1500" b="1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1272835"/>
                  </a:ext>
                </a:extLst>
              </a:tr>
              <a:tr h="3139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>
                          <a:solidFill>
                            <a:schemeClr val="bg1"/>
                          </a:solidFill>
                          <a:effectLst/>
                        </a:rPr>
                        <a:t>Поддержание актуальности информации</a:t>
                      </a:r>
                      <a:endParaRPr lang="ru-RU" sz="15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1" kern="100" dirty="0">
                          <a:effectLst/>
                        </a:rPr>
                        <a:t>+</a:t>
                      </a:r>
                      <a:endParaRPr lang="ru-RU" sz="1500" b="1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1" kern="100" dirty="0">
                          <a:solidFill>
                            <a:schemeClr val="bg1"/>
                          </a:solidFill>
                          <a:effectLst/>
                        </a:rPr>
                        <a:t>+++</a:t>
                      </a:r>
                      <a:endParaRPr lang="ru-RU" sz="15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4873222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7494"/>
            <a:ext cx="5254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79512" y="956442"/>
            <a:ext cx="8784976" cy="0"/>
          </a:xfrm>
          <a:prstGeom prst="line">
            <a:avLst/>
          </a:prstGeom>
          <a:ln w="28575">
            <a:solidFill>
              <a:srgbClr val="FF99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04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96391"/>
            <a:ext cx="7848549" cy="849759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Варианты продвижения библиотечного фонда с помощью ЭК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131590"/>
            <a:ext cx="8640960" cy="388843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Полное раскрытие содержания издания + обложка</a:t>
            </a:r>
          </a:p>
          <a:p>
            <a:pPr>
              <a:spcBef>
                <a:spcPts val="1000"/>
              </a:spcBef>
            </a:pP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«Связанные» данные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>
              <a:spcBef>
                <a:spcPts val="1000"/>
              </a:spcBef>
            </a:pP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Качественный многоаспектный поиск</a:t>
            </a:r>
          </a:p>
          <a:p>
            <a:pPr>
              <a:spcBef>
                <a:spcPts val="1000"/>
              </a:spcBef>
            </a:pP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Сохранение результатов поиска и их вывод </a:t>
            </a:r>
            <a:r>
              <a:rPr lang="ru-RU" sz="24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(подборки, закладки, печать, файл, библиографические менеджеры и т.п.)</a:t>
            </a:r>
            <a:endParaRPr lang="ru-RU" sz="2400" i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1000"/>
              </a:spcBef>
            </a:pP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Непосредственно из карточки издания  - действия </a:t>
            </a:r>
            <a:r>
              <a:rPr lang="ru-RU" sz="24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(заказ печатной версии, переход в электронную, ЭДД и т.п.)</a:t>
            </a:r>
          </a:p>
          <a:p>
            <a:pPr>
              <a:spcBef>
                <a:spcPts val="1000"/>
              </a:spcBef>
            </a:pP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Рекомендательные сервисы и т.д.</a:t>
            </a:r>
            <a:endParaRPr lang="ru-RU" sz="28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1800"/>
              </a:spcBef>
            </a:pPr>
            <a:endParaRPr lang="ru-RU" sz="28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1800"/>
              </a:spcBef>
            </a:pPr>
            <a:endParaRPr lang="ru-RU" sz="28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14325" y="1059582"/>
            <a:ext cx="8505825" cy="0"/>
          </a:xfrm>
          <a:prstGeom prst="line">
            <a:avLst/>
          </a:prstGeom>
          <a:ln w="28575">
            <a:solidFill>
              <a:srgbClr val="FF99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9502"/>
            <a:ext cx="52546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30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314325" y="915566"/>
            <a:ext cx="8505825" cy="0"/>
          </a:xfrm>
          <a:prstGeom prst="line">
            <a:avLst/>
          </a:prstGeom>
          <a:ln w="28575">
            <a:solidFill>
              <a:srgbClr val="FF99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95486"/>
            <a:ext cx="5254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997317" y="105751"/>
            <a:ext cx="7886700" cy="72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«Точки роста» ЭК ГПНТБ России </a:t>
            </a:r>
            <a:r>
              <a:rPr lang="ru-RU" sz="3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(1)</a:t>
            </a:r>
            <a:endParaRPr lang="ru-RU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6773" y="915566"/>
            <a:ext cx="843413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Более широкое использование «связанных данных»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Обогащение записей ЭК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Переход на новый </a:t>
            </a:r>
            <a:r>
              <a:rPr lang="ru-RU" sz="32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дискавери</a:t>
            </a:r>
            <a:r>
              <a:rPr lang="ru-RU" sz="3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-сервис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Изменение </a:t>
            </a:r>
            <a:r>
              <a:rPr lang="ru-RU" sz="3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интерфейса </a:t>
            </a:r>
            <a:r>
              <a:rPr lang="ru-RU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отображения кратких и полных </a:t>
            </a:r>
            <a:r>
              <a:rPr lang="ru-RU" sz="3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записей и</a:t>
            </a:r>
            <a:r>
              <a:rPr lang="ru-RU" sz="3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здания </a:t>
            </a:r>
            <a:r>
              <a:rPr lang="ru-RU" sz="3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ЭК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ru-RU" sz="32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01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96391"/>
            <a:ext cx="7538987" cy="849759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Особенности фонда (2)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3886" y="1059231"/>
            <a:ext cx="8196263" cy="410480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ru-RU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Зарубежные электронные</a:t>
            </a:r>
            <a:r>
              <a:rPr lang="ru-RU" sz="2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ресурсы</a:t>
            </a:r>
            <a:r>
              <a:rPr lang="ru-RU" sz="2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ru-RU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доступ по </a:t>
            </a:r>
            <a:r>
              <a:rPr lang="ru-RU" sz="26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централизованной (национальной) подписке</a:t>
            </a:r>
            <a:r>
              <a:rPr lang="ru-RU" sz="2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единым оператором которой является Российский центр научной информации (РЦНИ).</a:t>
            </a:r>
            <a:r>
              <a:rPr lang="ru-RU" sz="2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>
              <a:spcBef>
                <a:spcPts val="1800"/>
              </a:spcBef>
            </a:pPr>
            <a:r>
              <a:rPr lang="ru-RU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Отечественные</a:t>
            </a:r>
            <a:r>
              <a:rPr lang="ru-RU" sz="2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электронные ресурсы </a:t>
            </a:r>
            <a:r>
              <a:rPr lang="ru-RU" sz="2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приобретение.</a:t>
            </a:r>
          </a:p>
          <a:p>
            <a:pPr>
              <a:spcBef>
                <a:spcPts val="1800"/>
              </a:spcBef>
            </a:pPr>
            <a:r>
              <a:rPr lang="ru-RU" sz="2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Активно работает межбиблиотечный абонемент (</a:t>
            </a:r>
            <a:r>
              <a:rPr lang="ru-RU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МБА) </a:t>
            </a:r>
            <a:r>
              <a:rPr lang="ru-RU" sz="2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ММБА.</a:t>
            </a:r>
          </a:p>
          <a:p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14324" y="987574"/>
            <a:ext cx="8505825" cy="0"/>
          </a:xfrm>
          <a:prstGeom prst="line">
            <a:avLst/>
          </a:prstGeom>
          <a:ln w="28575">
            <a:solidFill>
              <a:srgbClr val="FF99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9502"/>
            <a:ext cx="52546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102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314325" y="915566"/>
            <a:ext cx="8505825" cy="0"/>
          </a:xfrm>
          <a:prstGeom prst="line">
            <a:avLst/>
          </a:prstGeom>
          <a:ln w="28575">
            <a:solidFill>
              <a:srgbClr val="FF99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95486"/>
            <a:ext cx="5254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997317" y="105751"/>
            <a:ext cx="7886700" cy="72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«Точки роста» ЭК ГПНТБ России </a:t>
            </a:r>
            <a:r>
              <a:rPr lang="ru-RU" sz="3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(2)</a:t>
            </a:r>
            <a:endParaRPr lang="ru-RU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6773" y="915566"/>
            <a:ext cx="843413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Улучшение поисковых </a:t>
            </a:r>
            <a:r>
              <a:rPr lang="ru-RU" sz="3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алгоритмов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Фасеты </a:t>
            </a:r>
            <a:r>
              <a:rPr lang="ru-RU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ru-RU" sz="3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визуализация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Выгрузка БИ в </a:t>
            </a:r>
            <a:r>
              <a:rPr lang="ru-RU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форматах библиографических </a:t>
            </a:r>
            <a:r>
              <a:rPr lang="ru-RU" sz="3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менеджеров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Рекомендательные сервисы</a:t>
            </a:r>
            <a:endParaRPr lang="ru-RU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213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789" y="1059582"/>
            <a:ext cx="7651189" cy="3096343"/>
          </a:xfrm>
        </p:spPr>
        <p:txBody>
          <a:bodyPr>
            <a:noAutofit/>
          </a:bodyPr>
          <a:lstStyle/>
          <a:p>
            <a:r>
              <a:rPr lang="ru-RU" sz="4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Продвижение библиотечного фонда ГПНТБ России с помощью </a:t>
            </a:r>
            <a:r>
              <a:rPr lang="ru-RU" sz="4600" b="1" dirty="0" smtClean="0">
                <a:solidFill>
                  <a:srgbClr val="FF99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сервисов личного кабинета читателя</a:t>
            </a:r>
            <a:endParaRPr lang="ru-RU" sz="44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14326" y="825832"/>
            <a:ext cx="8505825" cy="0"/>
          </a:xfrm>
          <a:prstGeom prst="line">
            <a:avLst/>
          </a:prstGeom>
          <a:ln w="28575">
            <a:solidFill>
              <a:srgbClr val="FF99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6" y="316338"/>
            <a:ext cx="5254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08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606" y="0"/>
            <a:ext cx="3670789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6" y="316338"/>
            <a:ext cx="5254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92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4915105"/>
              </p:ext>
            </p:extLst>
          </p:nvPr>
        </p:nvGraphicFramePr>
        <p:xfrm>
          <a:off x="628650" y="1370013"/>
          <a:ext cx="8263830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1915"/>
                <a:gridCol w="413191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Возможность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Цель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Тематические рассылки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Реклама/стимулирование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получения услуги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Сохранение поисковых запросов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Реклама/стимулирование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получения услуги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Тематические подборки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Сервис/удержание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Доступ к услугам </a:t>
                      </a:r>
                      <a:r>
                        <a:rPr lang="ru-RU" sz="2000" b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(ЭДД и МБА)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Сервис/стимулирование получения услуги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Неудачный поиск – специальная форма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Удержание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314325" y="1131590"/>
            <a:ext cx="8505825" cy="0"/>
          </a:xfrm>
          <a:prstGeom prst="line">
            <a:avLst/>
          </a:prstGeom>
          <a:ln w="28575">
            <a:solidFill>
              <a:srgbClr val="FF99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6" y="316338"/>
            <a:ext cx="5254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15616" y="177483"/>
            <a:ext cx="75605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Возможности продвижения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фонда и услуг библиотеки с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помощью личного кабинета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0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0"/>
            <a:ext cx="8244408" cy="5119409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7812360" y="1385306"/>
            <a:ext cx="792088" cy="1258452"/>
          </a:xfrm>
          <a:prstGeom prst="roundRect">
            <a:avLst/>
          </a:prstGeom>
          <a:noFill/>
          <a:ln w="28575">
            <a:solidFill>
              <a:srgbClr val="FF9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842913" y="3494303"/>
            <a:ext cx="3278345" cy="1631216"/>
          </a:xfrm>
          <a:prstGeom prst="rect">
            <a:avLst/>
          </a:prstGeom>
          <a:solidFill>
            <a:schemeClr val="bg1"/>
          </a:solidFill>
          <a:ln w="28575">
            <a:solidFill>
              <a:srgbClr val="FF993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Информирование о новых поступлениях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 заранее определенным темам без участия библиотекаря </a:t>
            </a:r>
            <a:endParaRPr lang="ru-RU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35696" y="1169282"/>
            <a:ext cx="2232248" cy="216024"/>
          </a:xfrm>
          <a:prstGeom prst="roundRect">
            <a:avLst/>
          </a:prstGeom>
          <a:noFill/>
          <a:ln w="28575">
            <a:solidFill>
              <a:srgbClr val="FF9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1279774"/>
            <a:ext cx="933934" cy="219400"/>
          </a:xfrm>
          <a:prstGeom prst="roundRect">
            <a:avLst/>
          </a:prstGeom>
          <a:noFill/>
          <a:ln w="19050">
            <a:solidFill>
              <a:srgbClr val="FF9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57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11510"/>
            <a:ext cx="79208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Каждая тема </a:t>
            </a:r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рассылки – </a:t>
            </a:r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это поисковый запрос на языке запросов Ирбис (скрытый от пользователя). </a:t>
            </a:r>
          </a:p>
          <a:p>
            <a:pPr algn="ctr"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Пример запроса по </a:t>
            </a:r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теме</a:t>
            </a: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</a:t>
            </a: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Радиотехника, электроника, автоматика, связь</a:t>
            </a:r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»: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"</a:t>
            </a:r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U=621.3$"+"U=681.5$"+"R=81.13$"+"R=20.15$"+"R=47$"+"R=49$"+"R=50$. </a:t>
            </a:r>
            <a:endParaRPr lang="ru-RU" sz="24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ru-RU" sz="24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Когда в электронном каталоге появляется библиографическая запись, содержащая указанные элементы данных, пользователю на электронную почту отправляется письмо.</a:t>
            </a:r>
            <a:endParaRPr lang="ru-RU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957" y="4659982"/>
            <a:ext cx="526195" cy="36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2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-1"/>
            <a:ext cx="7779545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957" y="4659982"/>
            <a:ext cx="526195" cy="36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6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3478"/>
            <a:ext cx="8267700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907704" y="555526"/>
            <a:ext cx="576064" cy="216024"/>
          </a:xfrm>
          <a:prstGeom prst="roundRect">
            <a:avLst/>
          </a:prstGeom>
          <a:noFill/>
          <a:ln w="28575">
            <a:solidFill>
              <a:srgbClr val="FF9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4659982"/>
            <a:ext cx="526195" cy="36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87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-41504"/>
            <a:ext cx="7488832" cy="518500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866578" y="1377418"/>
            <a:ext cx="216024" cy="216024"/>
          </a:xfrm>
          <a:prstGeom prst="roundRect">
            <a:avLst/>
          </a:prstGeom>
          <a:noFill/>
          <a:ln w="28575">
            <a:solidFill>
              <a:srgbClr val="FF9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23728" y="987574"/>
            <a:ext cx="3024336" cy="216024"/>
          </a:xfrm>
          <a:prstGeom prst="roundRect">
            <a:avLst/>
          </a:prstGeom>
          <a:noFill/>
          <a:ln w="28575">
            <a:solidFill>
              <a:srgbClr val="FF9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325595" y="7172"/>
            <a:ext cx="3818405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FF993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Информирование о новых поступлениях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по темам пользователей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26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1428"/>
            <a:ext cx="7720601" cy="509203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644008" y="3291830"/>
            <a:ext cx="1152128" cy="432048"/>
          </a:xfrm>
          <a:prstGeom prst="roundRect">
            <a:avLst/>
          </a:prstGeom>
          <a:noFill/>
          <a:ln w="28575">
            <a:solidFill>
              <a:srgbClr val="FF9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17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96391"/>
            <a:ext cx="7538987" cy="849759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Инструменты маркетинга</a:t>
            </a:r>
            <a:endParaRPr lang="ru-RU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3886" y="1272109"/>
            <a:ext cx="8196263" cy="3891925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Товар/услуга</a:t>
            </a:r>
            <a:endParaRPr lang="ru-RU" sz="28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180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Цена</a:t>
            </a:r>
          </a:p>
          <a:p>
            <a:pPr>
              <a:spcBef>
                <a:spcPts val="180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Коммуникации/продвижение продукта/услуги</a:t>
            </a:r>
          </a:p>
          <a:p>
            <a:pPr>
              <a:spcBef>
                <a:spcPts val="180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Место продажи/предоставления услуги</a:t>
            </a:r>
          </a:p>
          <a:p>
            <a:pPr>
              <a:spcBef>
                <a:spcPts val="180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Персонал</a:t>
            </a:r>
          </a:p>
          <a:p>
            <a:pPr marL="0" indent="0">
              <a:spcBef>
                <a:spcPts val="1800"/>
              </a:spcBef>
              <a:buNone/>
            </a:pPr>
            <a:endParaRPr lang="ru-RU" sz="26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1800"/>
              </a:spcBef>
            </a:pPr>
            <a:endParaRPr lang="ru-RU" sz="2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14324" y="987574"/>
            <a:ext cx="8505825" cy="0"/>
          </a:xfrm>
          <a:prstGeom prst="line">
            <a:avLst/>
          </a:prstGeom>
          <a:ln w="28575">
            <a:solidFill>
              <a:srgbClr val="FF99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9502"/>
            <a:ext cx="52546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15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259632" y="308831"/>
            <a:ext cx="7692308" cy="5797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ТОП – 10  тем подписок на рассылки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23528" y="1135054"/>
            <a:ext cx="8628412" cy="0"/>
          </a:xfrm>
          <a:prstGeom prst="line">
            <a:avLst/>
          </a:prstGeom>
          <a:ln w="28575">
            <a:solidFill>
              <a:srgbClr val="FF99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8831"/>
            <a:ext cx="5254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8660521"/>
              </p:ext>
            </p:extLst>
          </p:nvPr>
        </p:nvGraphicFramePr>
        <p:xfrm>
          <a:off x="107504" y="1203598"/>
          <a:ext cx="9036496" cy="381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6267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0"/>
            <a:ext cx="9038516" cy="5011455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-34491" y="2427734"/>
            <a:ext cx="1510148" cy="239295"/>
          </a:xfrm>
          <a:prstGeom prst="roundRect">
            <a:avLst/>
          </a:prstGeom>
          <a:noFill/>
          <a:ln w="57150">
            <a:solidFill>
              <a:srgbClr val="FF9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848852" y="1727388"/>
            <a:ext cx="216024" cy="288032"/>
          </a:xfrm>
          <a:prstGeom prst="roundRect">
            <a:avLst/>
          </a:prstGeom>
          <a:noFill/>
          <a:ln w="38100">
            <a:solidFill>
              <a:srgbClr val="FF9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497503" y="0"/>
            <a:ext cx="464649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Работа с результатами поиска</a:t>
            </a:r>
          </a:p>
        </p:txBody>
      </p:sp>
    </p:spTree>
    <p:extLst>
      <p:ext uri="{BB962C8B-B14F-4D97-AF65-F5344CB8AC3E}">
        <p14:creationId xmlns:p14="http://schemas.microsoft.com/office/powerpoint/2010/main" val="328165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3" y="267495"/>
            <a:ext cx="526195" cy="36250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07" y="0"/>
            <a:ext cx="7598598" cy="45134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7" y="1059582"/>
            <a:ext cx="2676331" cy="9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3821" y="2996758"/>
            <a:ext cx="6330821" cy="2169825"/>
          </a:xfrm>
          <a:prstGeom prst="rect">
            <a:avLst/>
          </a:prstGeom>
          <a:solidFill>
            <a:schemeClr val="bg1"/>
          </a:solidFill>
          <a:ln w="38100">
            <a:solidFill>
              <a:srgbClr val="FF993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ВАЖНО:</a:t>
            </a:r>
            <a:r>
              <a:rPr lang="ru-RU" sz="27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в тематические подборки можно сохранять библиографические записи на издания из электронных ресурсов, на которые у ГПНТБ России есть подписка</a:t>
            </a:r>
          </a:p>
        </p:txBody>
      </p:sp>
    </p:spTree>
    <p:extLst>
      <p:ext uri="{BB962C8B-B14F-4D97-AF65-F5344CB8AC3E}">
        <p14:creationId xmlns:p14="http://schemas.microsoft.com/office/powerpoint/2010/main" val="101125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-13139"/>
            <a:ext cx="7659479" cy="5158869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339752" y="1203598"/>
            <a:ext cx="216024" cy="216024"/>
          </a:xfrm>
          <a:prstGeom prst="roundRect">
            <a:avLst/>
          </a:prstGeom>
          <a:noFill/>
          <a:ln w="38100">
            <a:solidFill>
              <a:srgbClr val="FF9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15816" y="4876006"/>
            <a:ext cx="936104" cy="144016"/>
          </a:xfrm>
          <a:prstGeom prst="roundRect">
            <a:avLst/>
          </a:prstGeom>
          <a:noFill/>
          <a:ln w="38100">
            <a:solidFill>
              <a:srgbClr val="FF9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27784" y="2355726"/>
            <a:ext cx="1296144" cy="144016"/>
          </a:xfrm>
          <a:prstGeom prst="roundRect">
            <a:avLst/>
          </a:prstGeom>
          <a:noFill/>
          <a:ln w="38100">
            <a:solidFill>
              <a:srgbClr val="FF9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25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23478"/>
            <a:ext cx="5154231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1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2B6A2DD-DA89-AC26-4B3A-7500B7589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1" y="274466"/>
            <a:ext cx="9144000" cy="48690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55976" y="163971"/>
            <a:ext cx="464649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Помощь в поиске информации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0334" y="3401008"/>
            <a:ext cx="1368152" cy="216024"/>
          </a:xfrm>
          <a:prstGeom prst="roundRect">
            <a:avLst/>
          </a:prstGeom>
          <a:noFill/>
          <a:ln w="38100">
            <a:solidFill>
              <a:srgbClr val="FF9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низ 7">
            <a:extLst>
              <a:ext uri="{FF2B5EF4-FFF2-40B4-BE49-F238E27FC236}">
                <a16:creationId xmlns="" xmlns:a16="http://schemas.microsoft.com/office/drawing/2014/main" id="{207FB33A-6E9F-14F8-E499-59CFA6D64FD2}"/>
              </a:ext>
            </a:extLst>
          </p:cNvPr>
          <p:cNvSpPr/>
          <p:nvPr/>
        </p:nvSpPr>
        <p:spPr>
          <a:xfrm>
            <a:off x="7956376" y="4443958"/>
            <a:ext cx="792088" cy="699542"/>
          </a:xfrm>
          <a:prstGeom prst="downArrow">
            <a:avLst/>
          </a:prstGeom>
          <a:solidFill>
            <a:srgbClr val="FF993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43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793F3C9-30E5-FF45-F6D1-4C801AF7D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384"/>
            <a:ext cx="9144000" cy="4392648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50FE1194-18E3-E07A-4432-83D0C5A63787}"/>
              </a:ext>
            </a:extLst>
          </p:cNvPr>
          <p:cNvSpPr/>
          <p:nvPr/>
        </p:nvSpPr>
        <p:spPr>
          <a:xfrm>
            <a:off x="1763688" y="2787774"/>
            <a:ext cx="5616624" cy="2088232"/>
          </a:xfrm>
          <a:prstGeom prst="roundRect">
            <a:avLst/>
          </a:prstGeom>
          <a:noFill/>
          <a:ln w="38100">
            <a:solidFill>
              <a:srgbClr val="FF993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0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-14791"/>
            <a:ext cx="8918371" cy="51435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750532" y="3881050"/>
            <a:ext cx="6408712" cy="144016"/>
          </a:xfrm>
          <a:prstGeom prst="roundRect">
            <a:avLst/>
          </a:prstGeom>
          <a:noFill/>
          <a:ln w="38100">
            <a:solidFill>
              <a:srgbClr val="FF9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86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-10271"/>
            <a:ext cx="7335303" cy="518960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813522" y="4876006"/>
            <a:ext cx="1368152" cy="288032"/>
          </a:xfrm>
          <a:prstGeom prst="roundRect">
            <a:avLst/>
          </a:prstGeom>
          <a:noFill/>
          <a:ln w="38100">
            <a:solidFill>
              <a:srgbClr val="FF9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846056" y="4763348"/>
            <a:ext cx="2592288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993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Это платная услуга!</a:t>
            </a: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Стрелка влево 4"/>
          <p:cNvSpPr/>
          <p:nvPr/>
        </p:nvSpPr>
        <p:spPr>
          <a:xfrm>
            <a:off x="2187151" y="4948014"/>
            <a:ext cx="648072" cy="144016"/>
          </a:xfrm>
          <a:prstGeom prst="leftArrow">
            <a:avLst/>
          </a:prstGeom>
          <a:solidFill>
            <a:srgbClr val="FF9934"/>
          </a:solidFill>
          <a:ln>
            <a:solidFill>
              <a:srgbClr val="FF9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98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26" y="0"/>
            <a:ext cx="6320929" cy="5117764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123728" y="2532281"/>
            <a:ext cx="4680520" cy="701565"/>
          </a:xfrm>
          <a:prstGeom prst="roundRect">
            <a:avLst/>
          </a:prstGeom>
          <a:noFill/>
          <a:ln w="38100">
            <a:solidFill>
              <a:srgbClr val="FF9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084168" y="51470"/>
            <a:ext cx="2592288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993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Это платная услуга!</a:t>
            </a: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7884" y="4852238"/>
            <a:ext cx="2592288" cy="246221"/>
          </a:xfrm>
          <a:prstGeom prst="rect">
            <a:avLst/>
          </a:prstGeom>
          <a:noFill/>
          <a:ln>
            <a:solidFill>
              <a:srgbClr val="FF9934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Для организаций, у которых есть договор</a:t>
            </a:r>
            <a:endParaRPr lang="ru-RU" sz="1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3311860" y="4982992"/>
            <a:ext cx="216024" cy="0"/>
          </a:xfrm>
          <a:prstGeom prst="straightConnector1">
            <a:avLst/>
          </a:prstGeom>
          <a:ln>
            <a:solidFill>
              <a:srgbClr val="FF99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948706" y="1491630"/>
            <a:ext cx="720080" cy="720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1734435"/>
            <a:ext cx="648072" cy="1172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24028" y="1300741"/>
            <a:ext cx="648072" cy="1172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23728" y="1021520"/>
            <a:ext cx="4680520" cy="1148428"/>
          </a:xfrm>
          <a:prstGeom prst="roundRect">
            <a:avLst/>
          </a:prstGeom>
          <a:noFill/>
          <a:ln w="38100">
            <a:solidFill>
              <a:srgbClr val="FF9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02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96391"/>
            <a:ext cx="7848549" cy="849759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Что помогает продвижению научно-технической библиотеки? </a:t>
            </a:r>
            <a:r>
              <a:rPr lang="ru-RU" sz="24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(избранное)</a:t>
            </a:r>
            <a:endParaRPr lang="ru-RU" sz="2400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131590"/>
            <a:ext cx="8496621" cy="4047439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ru-RU" sz="2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Высокопрофессиональные сотрудники</a:t>
            </a:r>
            <a:endParaRPr lang="ru-RU" sz="26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1800"/>
              </a:spcBef>
            </a:pPr>
            <a:r>
              <a:rPr lang="ru-RU" sz="2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Режим работы</a:t>
            </a:r>
          </a:p>
          <a:p>
            <a:pPr>
              <a:spcBef>
                <a:spcPts val="1800"/>
              </a:spcBef>
            </a:pPr>
            <a:r>
              <a:rPr lang="ru-RU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Услуги/сервисы</a:t>
            </a:r>
          </a:p>
          <a:p>
            <a:pPr>
              <a:spcBef>
                <a:spcPts val="1800"/>
              </a:spcBef>
            </a:pPr>
            <a:r>
              <a:rPr lang="ru-RU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Мероприятия</a:t>
            </a:r>
          </a:p>
          <a:p>
            <a:pPr>
              <a:spcBef>
                <a:spcPts val="1800"/>
              </a:spcBef>
            </a:pPr>
            <a:r>
              <a:rPr lang="ru-RU" sz="2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Комфортные помещения</a:t>
            </a:r>
            <a:endParaRPr lang="ru-RU" sz="26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1800"/>
              </a:spcBef>
            </a:pPr>
            <a:r>
              <a:rPr lang="ru-RU" sz="2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</a:t>
            </a:r>
            <a:r>
              <a:rPr lang="ru-RU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Видимость» </a:t>
            </a:r>
            <a:r>
              <a:rPr lang="ru-RU" sz="2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</a:t>
            </a:r>
            <a:r>
              <a:rPr lang="ru-RU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электронных </a:t>
            </a:r>
            <a:r>
              <a:rPr lang="ru-RU" sz="2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картах</a:t>
            </a:r>
          </a:p>
          <a:p>
            <a:pPr>
              <a:spcBef>
                <a:spcPts val="1800"/>
              </a:spcBef>
            </a:pPr>
            <a:r>
              <a:rPr lang="ru-RU" sz="2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Соцсети</a:t>
            </a:r>
            <a:r>
              <a:rPr lang="ru-RU" sz="2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реклама и т.п.</a:t>
            </a:r>
            <a:endParaRPr lang="ru-RU" sz="2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1800"/>
              </a:spcBef>
            </a:pPr>
            <a:endParaRPr lang="ru-RU" sz="26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1800"/>
              </a:spcBef>
            </a:pPr>
            <a:endParaRPr lang="ru-RU" sz="2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14324" y="987574"/>
            <a:ext cx="8505825" cy="0"/>
          </a:xfrm>
          <a:prstGeom prst="line">
            <a:avLst/>
          </a:prstGeom>
          <a:ln w="28575">
            <a:solidFill>
              <a:srgbClr val="FF99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9502"/>
            <a:ext cx="52546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26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0"/>
            <a:ext cx="5686909" cy="51543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64288" y="555526"/>
            <a:ext cx="1728192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стр. – </a:t>
            </a: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руб.</a:t>
            </a:r>
          </a:p>
          <a:p>
            <a:endParaRPr lang="ru-RU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75 стр. – 750 р.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Но данная статья будет стоить около 380 руб. </a:t>
            </a:r>
            <a:r>
              <a:rPr lang="ru-RU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(скан «в разворот»)</a:t>
            </a:r>
          </a:p>
          <a:p>
            <a:endParaRPr lang="ru-RU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Оплата по реквизитам ГПНТБ России, чек на адрес эл. почты</a:t>
            </a:r>
          </a:p>
          <a:p>
            <a:pPr algn="ctr"/>
            <a:r>
              <a:rPr lang="en-US" sz="11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eddmba@gpntb.ru</a:t>
            </a:r>
            <a:endParaRPr lang="ru-RU" sz="11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65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96391"/>
            <a:ext cx="7848549" cy="1179215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Одни из важнейших маркетинговых инструментов библиотеки:</a:t>
            </a:r>
            <a:endParaRPr lang="ru-RU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707654"/>
            <a:ext cx="8196263" cy="3240356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ru-RU" sz="3400" b="1" dirty="0" smtClean="0">
                <a:solidFill>
                  <a:srgbClr val="FF99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Электронный каталог </a:t>
            </a:r>
            <a:r>
              <a:rPr lang="ru-RU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реклама фондов библиотеки, «точка контакта» с услугой книговыдачи и ЭДД</a:t>
            </a:r>
          </a:p>
          <a:p>
            <a:pPr>
              <a:spcBef>
                <a:spcPts val="1800"/>
              </a:spcBef>
            </a:pPr>
            <a:r>
              <a:rPr lang="ru-RU" sz="3400" b="1" dirty="0" smtClean="0">
                <a:solidFill>
                  <a:srgbClr val="FF99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Личный кабинет читателя </a:t>
            </a:r>
            <a:r>
              <a:rPr lang="ru-RU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ru-RU" sz="3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реклама фондов и дистанционное обслуживание читателей</a:t>
            </a:r>
          </a:p>
          <a:p>
            <a:pPr marL="0" indent="0">
              <a:spcBef>
                <a:spcPts val="1800"/>
              </a:spcBef>
              <a:buNone/>
            </a:pPr>
            <a:endParaRPr lang="ru-RU" sz="26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1800"/>
              </a:spcBef>
            </a:pPr>
            <a:endParaRPr lang="ru-RU" sz="2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3528" y="1419622"/>
            <a:ext cx="8505825" cy="0"/>
          </a:xfrm>
          <a:prstGeom prst="line">
            <a:avLst/>
          </a:prstGeom>
          <a:ln w="28575">
            <a:solidFill>
              <a:srgbClr val="FF99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9502"/>
            <a:ext cx="52546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98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96391"/>
            <a:ext cx="7848549" cy="132323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Что поможет библиотекам?</a:t>
            </a:r>
            <a:b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Национальный библиографический ресурс</a:t>
            </a:r>
            <a:endParaRPr lang="ru-RU" sz="3600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2139702"/>
            <a:ext cx="8196263" cy="2736304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ru-RU" sz="3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Высокое качество записей, единые стандарты работы</a:t>
            </a:r>
          </a:p>
          <a:p>
            <a:pPr>
              <a:spcBef>
                <a:spcPts val="1800"/>
              </a:spcBef>
            </a:pPr>
            <a:r>
              <a:rPr lang="ru-RU" sz="3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Огромная экономия трудовых и временных ресурсов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3528" y="1705983"/>
            <a:ext cx="8505825" cy="0"/>
          </a:xfrm>
          <a:prstGeom prst="line">
            <a:avLst/>
          </a:prstGeom>
          <a:ln w="28575">
            <a:solidFill>
              <a:srgbClr val="FF99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9502"/>
            <a:ext cx="52546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03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39552" y="1203598"/>
            <a:ext cx="5112568" cy="3312368"/>
          </a:xfrm>
          <a:prstGeom prst="rect">
            <a:avLst/>
          </a:prstGeom>
        </p:spPr>
        <p:txBody>
          <a:bodyPr anchor="ctr">
            <a:normAutofit fontScale="5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7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 удовольствием </a:t>
            </a:r>
          </a:p>
          <a:p>
            <a:pPr algn="ctr"/>
            <a:r>
              <a:rPr lang="ru-RU" sz="7300" b="1" dirty="0">
                <a:solidFill>
                  <a:srgbClr val="FF99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отвечу на вопросы </a:t>
            </a:r>
          </a:p>
          <a:p>
            <a:pPr algn="ctr"/>
            <a:r>
              <a:rPr lang="ru-RU" sz="7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</a:t>
            </a:r>
            <a:endParaRPr lang="ru-RU" sz="7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5300" b="1" dirty="0">
                <a:solidFill>
                  <a:srgbClr val="FF6600"/>
                </a:solidFill>
              </a:rPr>
              <a:t/>
            </a:r>
            <a:br>
              <a:rPr lang="ru-RU" sz="5300" b="1" dirty="0">
                <a:solidFill>
                  <a:srgbClr val="FF6600"/>
                </a:solidFill>
              </a:rPr>
            </a:br>
            <a:r>
              <a:rPr lang="en-US" sz="4100" dirty="0">
                <a:effectLst/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obu@gpntb.ru</a:t>
            </a:r>
            <a:endParaRPr lang="en-US" sz="41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41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+7 (495)698-93-11</a:t>
            </a:r>
          </a:p>
          <a:p>
            <a:pPr algn="ctr">
              <a:spcBef>
                <a:spcPts val="1200"/>
              </a:spcBef>
            </a:pPr>
            <a:r>
              <a:rPr lang="en-US" sz="4100" b="1" dirty="0">
                <a:effectLst/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olushakova@mail.ru</a:t>
            </a:r>
            <a:endParaRPr lang="ru-RU" sz="41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41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+7-968-944-92-10</a:t>
            </a:r>
            <a:endParaRPr lang="ru-RU" sz="4100" b="1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1306"/>
            <a:ext cx="526195" cy="3625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1697" y="188617"/>
            <a:ext cx="1317990" cy="467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800" kern="100" dirty="0">
                <a:solidFill>
                  <a:srgbClr val="005A7E"/>
                </a:solidFill>
                <a:latin typeface="Arial Narrow" panose="020B0606020202030204" pitchFamily="34" charset="0"/>
              </a:rPr>
              <a:t>Государственная публичная </a:t>
            </a:r>
          </a:p>
          <a:p>
            <a:pPr>
              <a:lnSpc>
                <a:spcPts val="1000"/>
              </a:lnSpc>
            </a:pPr>
            <a:r>
              <a:rPr lang="ru-RU" sz="800" kern="100" dirty="0">
                <a:solidFill>
                  <a:srgbClr val="005A7E"/>
                </a:solidFill>
                <a:latin typeface="Arial Narrow" panose="020B0606020202030204" pitchFamily="34" charset="0"/>
              </a:rPr>
              <a:t>научно-техническая </a:t>
            </a:r>
          </a:p>
          <a:p>
            <a:pPr>
              <a:lnSpc>
                <a:spcPts val="1000"/>
              </a:lnSpc>
            </a:pPr>
            <a:r>
              <a:rPr lang="ru-RU" sz="800" kern="100" dirty="0">
                <a:solidFill>
                  <a:srgbClr val="005A7E"/>
                </a:solidFill>
                <a:latin typeface="Arial Narrow" panose="020B0606020202030204" pitchFamily="34" charset="0"/>
              </a:rPr>
              <a:t>библиотека России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71414" y="1059582"/>
            <a:ext cx="8628412" cy="0"/>
          </a:xfrm>
          <a:prstGeom prst="line">
            <a:avLst/>
          </a:prstGeom>
          <a:ln w="28575">
            <a:solidFill>
              <a:srgbClr val="FF99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71414" y="4587974"/>
            <a:ext cx="8628412" cy="0"/>
          </a:xfrm>
          <a:prstGeom prst="line">
            <a:avLst/>
          </a:prstGeom>
          <a:ln w="28575">
            <a:solidFill>
              <a:srgbClr val="FF99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1635646"/>
            <a:ext cx="1872208" cy="188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4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11D3652-CD3E-FC96-3826-70FD09587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1" y="267494"/>
            <a:ext cx="9144000" cy="47564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53406" y="1923678"/>
            <a:ext cx="3240360" cy="954107"/>
          </a:xfrm>
          <a:prstGeom prst="rect">
            <a:avLst/>
          </a:prstGeom>
          <a:solidFill>
            <a:schemeClr val="bg1"/>
          </a:solidFill>
          <a:ln w="19050">
            <a:solidFill>
              <a:srgbClr val="FF993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Нет санитарных дней!</a:t>
            </a:r>
          </a:p>
        </p:txBody>
      </p:sp>
      <p:cxnSp>
        <p:nvCxnSpPr>
          <p:cNvPr id="5" name="Прямая со стрелкой 4"/>
          <p:cNvCxnSpPr>
            <a:cxnSpLocks/>
            <a:stCxn id="3" idx="1"/>
          </p:cNvCxnSpPr>
          <p:nvPr/>
        </p:nvCxnSpPr>
        <p:spPr>
          <a:xfrm flipH="1">
            <a:off x="5580112" y="2400732"/>
            <a:ext cx="373294" cy="963106"/>
          </a:xfrm>
          <a:prstGeom prst="straightConnector1">
            <a:avLst/>
          </a:prstGeom>
          <a:ln w="19050">
            <a:solidFill>
              <a:srgbClr val="FF99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72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96391"/>
            <a:ext cx="7848549" cy="1179215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Одни из важнейших маркетинговых инструментов библиотеки:</a:t>
            </a:r>
            <a:endParaRPr lang="ru-RU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707654"/>
            <a:ext cx="8196263" cy="3240356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ru-RU" sz="3400" b="1" dirty="0" smtClean="0">
                <a:solidFill>
                  <a:srgbClr val="FF99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Электронный каталог </a:t>
            </a:r>
            <a:r>
              <a:rPr lang="ru-RU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реклама фондов библиотеки, «точка контакта» с услугой книговыдачи и ЭДД</a:t>
            </a:r>
          </a:p>
          <a:p>
            <a:pPr>
              <a:spcBef>
                <a:spcPts val="1800"/>
              </a:spcBef>
            </a:pPr>
            <a:r>
              <a:rPr lang="ru-RU" sz="3400" b="1" dirty="0" smtClean="0">
                <a:solidFill>
                  <a:srgbClr val="FF99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Личный кабинет читателя </a:t>
            </a:r>
            <a:r>
              <a:rPr lang="ru-RU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ru-RU" sz="3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реклама фондов и дистанционное обслуживание читателей</a:t>
            </a:r>
          </a:p>
          <a:p>
            <a:pPr marL="0" indent="0">
              <a:spcBef>
                <a:spcPts val="1800"/>
              </a:spcBef>
              <a:buNone/>
            </a:pPr>
            <a:endParaRPr lang="ru-RU" sz="26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1800"/>
              </a:spcBef>
            </a:pPr>
            <a:endParaRPr lang="ru-RU" sz="2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3528" y="1419622"/>
            <a:ext cx="8505825" cy="0"/>
          </a:xfrm>
          <a:prstGeom prst="line">
            <a:avLst/>
          </a:prstGeom>
          <a:ln w="28575">
            <a:solidFill>
              <a:srgbClr val="FF99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9502"/>
            <a:ext cx="52546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14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1892</TotalTime>
  <Words>1225</Words>
  <Application>Microsoft Office PowerPoint</Application>
  <PresentationFormat>Экран (16:9)</PresentationFormat>
  <Paragraphs>214</Paragraphs>
  <Slides>73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73</vt:i4>
      </vt:variant>
    </vt:vector>
  </HeadingPairs>
  <TitlesOfParts>
    <vt:vector size="83" baseType="lpstr">
      <vt:lpstr>Arial</vt:lpstr>
      <vt:lpstr>Arial Black</vt:lpstr>
      <vt:lpstr>Arial Narrow</vt:lpstr>
      <vt:lpstr>Calibri</vt:lpstr>
      <vt:lpstr>Calibri Light</vt:lpstr>
      <vt:lpstr>Cambria</vt:lpstr>
      <vt:lpstr>DengXian</vt:lpstr>
      <vt:lpstr>Verdana</vt:lpstr>
      <vt:lpstr>Wingdings</vt:lpstr>
      <vt:lpstr>Тема Office</vt:lpstr>
      <vt:lpstr>Презентация PowerPoint</vt:lpstr>
      <vt:lpstr>Презентация PowerPoint</vt:lpstr>
      <vt:lpstr>Тематика комплектования</vt:lpstr>
      <vt:lpstr>Особенности фонда (1)</vt:lpstr>
      <vt:lpstr>Особенности фонда (2)</vt:lpstr>
      <vt:lpstr>Инструменты маркетинга</vt:lpstr>
      <vt:lpstr>Что помогает продвижению научно-технической библиотеки? (избранное)</vt:lpstr>
      <vt:lpstr>Презентация PowerPoint</vt:lpstr>
      <vt:lpstr>Одни из важнейших маркетинговых инструментов библиотеки:</vt:lpstr>
      <vt:lpstr>Зачем библиотекам каталог?</vt:lpstr>
      <vt:lpstr>Докомпьютерная эпоха</vt:lpstr>
      <vt:lpstr>Презентация PowerPoint</vt:lpstr>
      <vt:lpstr>Электронный каталог (автоматизация)</vt:lpstr>
      <vt:lpstr>Наступление цифровой эры</vt:lpstr>
      <vt:lpstr>Презентация PowerPoint</vt:lpstr>
      <vt:lpstr>Презентация PowerPoint</vt:lpstr>
      <vt:lpstr>Особенности ЭК ГПНТБ России (1)</vt:lpstr>
      <vt:lpstr>Презентация PowerPoint</vt:lpstr>
      <vt:lpstr>Презентация PowerPoint</vt:lpstr>
      <vt:lpstr>Особенности ЭК ГПНТБ России (2)</vt:lpstr>
      <vt:lpstr>Презентация PowerPoint</vt:lpstr>
      <vt:lpstr>Особенности ЭК ГПНТБ России (3)</vt:lpstr>
      <vt:lpstr>Презентация PowerPoint</vt:lpstr>
      <vt:lpstr>Презентация PowerPoint</vt:lpstr>
      <vt:lpstr>Единая точка доступа к внешним электронным ресурсам с помощью электронного каталога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улучшить качество записей в ЭК?</vt:lpstr>
      <vt:lpstr>Презентация PowerPoint</vt:lpstr>
      <vt:lpstr>Презентация PowerPoint</vt:lpstr>
      <vt:lpstr>КОЛЛЕКЦИЯ ВКЛЮЧАЕТ СЛЕДУЮЩИЕ ДОКУМЕНТЫ: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Варианты продвижения библиотечного фонда с помощью ЭК</vt:lpstr>
      <vt:lpstr>Презентация PowerPoint</vt:lpstr>
      <vt:lpstr>Презентация PowerPoint</vt:lpstr>
      <vt:lpstr>Продвижение библиотечного фонда ГПНТБ России с помощью сервисов личного кабинета читателя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Одни из важнейших маркетинговых инструментов библиотеки:</vt:lpstr>
      <vt:lpstr>Что поможет библиотекам? Национальный библиографический ресурс</vt:lpstr>
      <vt:lpstr>Презентация PowerPoint</vt:lpstr>
    </vt:vector>
  </TitlesOfParts>
  <Company>ГПНТБ России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создания и использования библиографической информации в цифровой среде: опыт ГПНТБ России</dc:title>
  <dc:creator>Ушакова Ольга</dc:creator>
  <cp:keywords>ГПНТБ России; электронные ресурсы; личный кабинет</cp:keywords>
  <cp:lastModifiedBy>Ольга Б. Ушакова</cp:lastModifiedBy>
  <cp:revision>286</cp:revision>
  <dcterms:created xsi:type="dcterms:W3CDTF">2020-10-26T13:40:00Z</dcterms:created>
  <dcterms:modified xsi:type="dcterms:W3CDTF">2024-04-17T17:42:30Z</dcterms:modified>
  <cp:category>научно-технические библиотеки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5B9EEB7816B94BD1BFB59C85106A0BE6</vt:lpwstr>
  </property>
  <property fmtid="{D5CDD505-2E9C-101B-9397-08002B2CF9AE}" pid="3" name="KSOProductBuildVer">
    <vt:lpwstr>1049-11.2.0.11130</vt:lpwstr>
  </property>
</Properties>
</file>