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2" r:id="rId1"/>
  </p:sldMasterIdLst>
  <p:sldIdLst>
    <p:sldId id="256" r:id="rId2"/>
    <p:sldId id="279" r:id="rId3"/>
    <p:sldId id="274" r:id="rId4"/>
    <p:sldId id="304" r:id="rId5"/>
    <p:sldId id="275" r:id="rId6"/>
    <p:sldId id="280" r:id="rId7"/>
    <p:sldId id="298" r:id="rId8"/>
    <p:sldId id="305" r:id="rId9"/>
    <p:sldId id="307" r:id="rId10"/>
    <p:sldId id="311" r:id="rId11"/>
    <p:sldId id="308" r:id="rId12"/>
    <p:sldId id="309" r:id="rId13"/>
    <p:sldId id="310" r:id="rId14"/>
    <p:sldId id="312" r:id="rId15"/>
    <p:sldId id="313" r:id="rId16"/>
    <p:sldId id="316" r:id="rId17"/>
    <p:sldId id="315" r:id="rId18"/>
    <p:sldId id="319" r:id="rId19"/>
    <p:sldId id="314" r:id="rId20"/>
    <p:sldId id="320" r:id="rId21"/>
    <p:sldId id="321" r:id="rId22"/>
    <p:sldId id="318" r:id="rId23"/>
    <p:sldId id="317" r:id="rId24"/>
    <p:sldId id="322" r:id="rId25"/>
    <p:sldId id="323" r:id="rId26"/>
    <p:sldId id="324" r:id="rId27"/>
    <p:sldId id="325" r:id="rId28"/>
    <p:sldId id="27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>
        <p:scale>
          <a:sx n="50" d="100"/>
          <a:sy n="50" d="100"/>
        </p:scale>
        <p:origin x="-1910" y="-7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DAB-9B14-4821-A8A6-CA0EFE7AE9B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782E-C6AB-4670-8353-3733C5C4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DAB-9B14-4821-A8A6-CA0EFE7AE9B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782E-C6AB-4670-8353-3733C5C4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DAB-9B14-4821-A8A6-CA0EFE7AE9B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782E-C6AB-4670-8353-3733C5C4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DAB-9B14-4821-A8A6-CA0EFE7AE9B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782E-C6AB-4670-8353-3733C5C4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DAB-9B14-4821-A8A6-CA0EFE7AE9B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782E-C6AB-4670-8353-3733C5C4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DAB-9B14-4821-A8A6-CA0EFE7AE9B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782E-C6AB-4670-8353-3733C5C4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DAB-9B14-4821-A8A6-CA0EFE7AE9B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782E-C6AB-4670-8353-3733C5C4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DAB-9B14-4821-A8A6-CA0EFE7AE9B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782E-C6AB-4670-8353-3733C5C4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DAB-9B14-4821-A8A6-CA0EFE7AE9B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782E-C6AB-4670-8353-3733C5C4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DAB-9B14-4821-A8A6-CA0EFE7AE9B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782E-C6AB-4670-8353-3733C5C4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DAB-9B14-4821-A8A6-CA0EFE7AE9B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DC4782E-C6AB-4670-8353-3733C5C4F1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3F3DAB-9B14-4821-A8A6-CA0EFE7AE9B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C4782E-C6AB-4670-8353-3733C5C4F1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FdjNxKIFCY" TargetMode="External"/><Relationship Id="rId2" Type="http://schemas.openxmlformats.org/officeDocument/2006/relationships/hyperlink" Target="https://youtu.be/k8PfQ1o_dyc?si=GK8cWELdSycjWDh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&#1069;&#1082;&#1089;&#1082;&#1091;&#1088;&#1089;&#1080;&#1103;%20&#1087;&#1086;%20RFID%20&#1073;&#1080;&#1073;&#1083;&#1080;&#1086;&#1090;&#1077;&#1082;&#1077;%20IDlogic.mp4" TargetMode="External"/><Relationship Id="rId4" Type="http://schemas.openxmlformats.org/officeDocument/2006/relationships/hyperlink" Target="https://youtu.be/JbJwlU--E2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90954"/>
            <a:ext cx="11572692" cy="261619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Повышение эффективности обслуживания читателей в современных условиях вузовских библиотек.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Автоматизация и </a:t>
            </a:r>
            <a:r>
              <a:rPr lang="ru-RU" sz="3600" dirty="0" err="1" smtClean="0"/>
              <a:t>цифровизация</a:t>
            </a:r>
            <a:r>
              <a:rPr lang="ru-RU" sz="3600" dirty="0" smtClean="0"/>
              <a:t> библиотечных процессов в обслуживании читателей  Центральной научной библиотеки имени. Н. И. Железнова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" y="4173416"/>
            <a:ext cx="10986008" cy="1752600"/>
          </a:xfrm>
        </p:spPr>
        <p:txBody>
          <a:bodyPr/>
          <a:lstStyle/>
          <a:p>
            <a:r>
              <a:rPr lang="ru-RU" dirty="0" smtClean="0"/>
              <a:t>Берберов Петр Алексеевич</a:t>
            </a:r>
          </a:p>
          <a:p>
            <a:r>
              <a:rPr lang="ru-RU" dirty="0" smtClean="0"/>
              <a:t>директор  Центральной научной библиотеки имени Н.И. Железнова</a:t>
            </a:r>
          </a:p>
          <a:p>
            <a:r>
              <a:rPr lang="ru-RU" dirty="0" smtClean="0"/>
              <a:t>РГАУ-МСХА имени К.А. Тимирязева</a:t>
            </a:r>
            <a:endParaRPr lang="ru-RU" dirty="0"/>
          </a:p>
        </p:txBody>
      </p:sp>
      <p:pic>
        <p:nvPicPr>
          <p:cNvPr id="2050" name="Picture 2" descr="C:\Users\p.berberov\YandexDisk\Скриншоты\2022-05-12_09-48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0"/>
            <a:ext cx="1174624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371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отчет\ВШЭ\Устройство шифрования RFID на рабочем месте библиотекар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531495"/>
            <a:ext cx="9898380" cy="5567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489448"/>
            <a:ext cx="121920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Планшет для чтения и записи </a:t>
            </a:r>
            <a:r>
              <a:rPr lang="en-US" sz="2400" dirty="0" smtClean="0"/>
              <a:t>RFID </a:t>
            </a:r>
            <a:r>
              <a:rPr lang="ru-RU" sz="2400" dirty="0" smtClean="0"/>
              <a:t>меток с дополнительным сенсором для </a:t>
            </a:r>
            <a:r>
              <a:rPr lang="ru-RU" sz="2400" dirty="0" err="1" smtClean="0"/>
              <a:t>кампусных</a:t>
            </a:r>
            <a:r>
              <a:rPr lang="ru-RU" sz="2400" dirty="0" smtClean="0"/>
              <a:t> карт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715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отчет\ВШЭ\Зона для книг, которые сдали читател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94179" y="1757139"/>
            <a:ext cx="5602516" cy="3151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отчет\ВШЭ\Маркировка стелажей для читател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896" y="1465720"/>
            <a:ext cx="6638670" cy="373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511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отчет\ВШЭ\Открытй досту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33399"/>
            <a:ext cx="10227735" cy="5753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859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отчет\ВШЭ\Открытый доступ часть интерье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90550"/>
            <a:ext cx="10090150" cy="5675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278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Сбор экспертного мнения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3504" y="1935480"/>
            <a:ext cx="10978896" cy="45750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2. Научно-информационный </a:t>
            </a:r>
            <a:r>
              <a:rPr lang="ru-RU" dirty="0"/>
              <a:t>библиотечный центр имени академика Л.И. Абалкина - РЭУ им Плеханова - в рейтинге RAEX 15 место в 2023 г.</a:t>
            </a:r>
          </a:p>
          <a:p>
            <a:pPr marL="0" indent="0">
              <a:buNone/>
            </a:pPr>
            <a:r>
              <a:rPr lang="ru-RU" dirty="0"/>
              <a:t>Общение непосредственно с </a:t>
            </a:r>
            <a:r>
              <a:rPr lang="ru-RU" dirty="0" err="1"/>
              <a:t>Жегульской</a:t>
            </a:r>
            <a:r>
              <a:rPr lang="ru-RU" dirty="0"/>
              <a:t> Юлией Владимировной - директор, Гориной Ириной Григорьевной – начальник отдела обслуживания и </a:t>
            </a:r>
            <a:r>
              <a:rPr lang="ru-RU" dirty="0" err="1"/>
              <a:t>книгохранения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Фонд библиотеки – 700 тысяч документов в печатном виде. Кол-во сотрудников библиотеки – </a:t>
            </a:r>
            <a:r>
              <a:rPr lang="ru-RU" dirty="0" smtClean="0"/>
              <a:t>более 20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460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отчет\РЭУ\Станция автоматической сдачи литературы - вмонтирована в стен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2443" y="1702593"/>
            <a:ext cx="6111240" cy="3437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отчет\РЭУ\планшет для шифрации RFID мет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4" y="1262181"/>
            <a:ext cx="6967858" cy="3919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10800000">
            <a:off x="4495800" y="5836920"/>
            <a:ext cx="807720" cy="350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3"/>
          <p:cNvSpPr>
            <a:spLocks noGrp="1"/>
          </p:cNvSpPr>
          <p:nvPr>
            <p:ph type="title"/>
          </p:nvPr>
        </p:nvSpPr>
        <p:spPr>
          <a:xfrm>
            <a:off x="5410200" y="5532120"/>
            <a:ext cx="5013960" cy="100584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Станция самостоятельного возврата литературы, смонтированная в стене</a:t>
            </a:r>
            <a:endParaRPr lang="ru-RU" sz="2800" dirty="0"/>
          </a:p>
        </p:txBody>
      </p:sp>
      <p:sp>
        <p:nvSpPr>
          <p:cNvPr id="6" name="Заголовок 13"/>
          <p:cNvSpPr txBox="1">
            <a:spLocks/>
          </p:cNvSpPr>
          <p:nvPr/>
        </p:nvSpPr>
        <p:spPr>
          <a:xfrm>
            <a:off x="4648200" y="228600"/>
            <a:ext cx="7025640" cy="100584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Планшет для чтения и записи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RFID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4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Сбор экспертного мнения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3504" y="1935480"/>
            <a:ext cx="10978896" cy="457504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3.</a:t>
            </a:r>
            <a:r>
              <a:rPr lang="ru-RU" dirty="0"/>
              <a:t> Учебно-научный информационный библиотечный центр (библиотека) "Российского университета дружбы народов имени </a:t>
            </a:r>
            <a:r>
              <a:rPr lang="ru-RU" dirty="0" err="1"/>
              <a:t>Патриса</a:t>
            </a:r>
            <a:r>
              <a:rPr lang="ru-RU" dirty="0"/>
              <a:t> Лумумбы</a:t>
            </a:r>
            <a:r>
              <a:rPr lang="ru-RU" dirty="0" smtClean="0"/>
              <a:t>". </a:t>
            </a:r>
            <a:r>
              <a:rPr lang="ru-RU" dirty="0"/>
              <a:t>В данной библиотеке (общался с Лотовой Еленой Юрьевной - директором библиотеки)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Фонд </a:t>
            </a:r>
            <a:r>
              <a:rPr lang="ru-RU" dirty="0"/>
              <a:t>библиотеки – около 2 млн. документов,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кол-во </a:t>
            </a:r>
            <a:r>
              <a:rPr lang="ru-RU" dirty="0"/>
              <a:t>сотрудников </a:t>
            </a:r>
            <a:r>
              <a:rPr lang="ru-RU" dirty="0" smtClean="0"/>
              <a:t>– более 20</a:t>
            </a: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601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отчет\РУДН\Система абонементов и станция самосдачи кни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09598"/>
            <a:ext cx="9486900" cy="5336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99160" y="5940475"/>
            <a:ext cx="10607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Абонементы в библиотеке РУДН, а также станция самостоятельного возврата литературы</a:t>
            </a:r>
          </a:p>
        </p:txBody>
      </p:sp>
    </p:spTree>
    <p:extLst>
      <p:ext uri="{BB962C8B-B14F-4D97-AF65-F5344CB8AC3E}">
        <p14:creationId xmlns="" xmlns:p14="http://schemas.microsoft.com/office/powerpoint/2010/main" val="28851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Видеофрагменты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https://youtu.be/k8PfQ1o_dyc?si=GK8cWELdSycjWDh5</a:t>
            </a:r>
            <a:endParaRPr lang="ru-RU" dirty="0" smtClean="0"/>
          </a:p>
          <a:p>
            <a:r>
              <a:rPr lang="ru-RU" dirty="0" smtClean="0"/>
              <a:t>Экскурсия по </a:t>
            </a:r>
            <a:r>
              <a:rPr lang="en-US" dirty="0" smtClean="0"/>
              <a:t>RFID </a:t>
            </a:r>
            <a:r>
              <a:rPr lang="ru-RU" dirty="0" smtClean="0"/>
              <a:t>библиотеке </a:t>
            </a:r>
            <a:r>
              <a:rPr lang="en-US" dirty="0" err="1" smtClean="0"/>
              <a:t>IDlogic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https://youtu.be/XFdjNxKIFCY</a:t>
            </a:r>
            <a:endParaRPr lang="ru-RU" dirty="0" smtClean="0"/>
          </a:p>
          <a:p>
            <a:r>
              <a:rPr lang="ru-RU" dirty="0" smtClean="0"/>
              <a:t>Система бронирования литературы </a:t>
            </a:r>
            <a:r>
              <a:rPr lang="ru-RU" dirty="0" err="1" smtClean="0"/>
              <a:t>Unikeeper</a:t>
            </a:r>
            <a:r>
              <a:rPr lang="ru-RU" dirty="0" smtClean="0"/>
              <a:t> - </a:t>
            </a:r>
            <a:r>
              <a:rPr lang="ru-RU" dirty="0" err="1" smtClean="0"/>
              <a:t>promo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4"/>
              </a:rPr>
              <a:t>https://youtu.be/JbJwlU--E2E</a:t>
            </a:r>
            <a:endParaRPr lang="ru-RU" dirty="0" smtClean="0"/>
          </a:p>
          <a:p>
            <a:r>
              <a:rPr lang="ru-RU" dirty="0" smtClean="0"/>
              <a:t>Инструкция по пользованию автоматической </a:t>
            </a:r>
            <a:r>
              <a:rPr lang="ru-RU" dirty="0" err="1" smtClean="0"/>
              <a:t>бронеполкой</a:t>
            </a:r>
            <a:endParaRPr lang="ru-RU" dirty="0">
              <a:hlinkClick r:id="rId5" action="ppaction://hlinkfile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354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по </a:t>
            </a:r>
            <a:r>
              <a:rPr lang="en-US" dirty="0" smtClean="0"/>
              <a:t>RFID </a:t>
            </a:r>
            <a:r>
              <a:rPr lang="ru-RU" dirty="0" smtClean="0"/>
              <a:t>для ЦНБ имени Н.И. Железнова. Набор оборудования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Размещение </a:t>
            </a:r>
            <a:r>
              <a:rPr lang="ru-RU" dirty="0" err="1" smtClean="0"/>
              <a:t>противокражных</a:t>
            </a:r>
            <a:r>
              <a:rPr lang="ru-RU" dirty="0" smtClean="0"/>
              <a:t> ворот на первом этаже ЦНБ у нижней площадке главной парадной лестницы.</a:t>
            </a:r>
          </a:p>
          <a:p>
            <a:r>
              <a:rPr lang="ru-RU" dirty="0" smtClean="0"/>
              <a:t>2. Размещение камер возврата и бронирования на первом этаже </a:t>
            </a:r>
          </a:p>
          <a:p>
            <a:r>
              <a:rPr lang="ru-RU" dirty="0" smtClean="0"/>
              <a:t>3. Размещение мини станции самообслуживания в Студенческом зале</a:t>
            </a:r>
          </a:p>
          <a:p>
            <a:r>
              <a:rPr lang="ru-RU" dirty="0" smtClean="0"/>
              <a:t>4. Размещение 2-х настольных </a:t>
            </a:r>
            <a:r>
              <a:rPr lang="ru-RU" dirty="0" err="1" smtClean="0"/>
              <a:t>мультичастотных</a:t>
            </a:r>
            <a:r>
              <a:rPr lang="ru-RU" dirty="0" smtClean="0"/>
              <a:t> </a:t>
            </a:r>
            <a:r>
              <a:rPr lang="ru-RU" dirty="0" err="1" smtClean="0"/>
              <a:t>ридеров</a:t>
            </a:r>
            <a:r>
              <a:rPr lang="ru-RU" dirty="0" smtClean="0"/>
              <a:t> в рабочей зоне абонементов</a:t>
            </a:r>
          </a:p>
          <a:p>
            <a:r>
              <a:rPr lang="ru-RU" dirty="0" smtClean="0"/>
              <a:t>5. Размещение доработанной старой станции самообслуживания в 210 </a:t>
            </a:r>
            <a:r>
              <a:rPr lang="ru-RU" dirty="0" err="1" smtClean="0"/>
              <a:t>каб</a:t>
            </a:r>
            <a:r>
              <a:rPr lang="ru-RU" dirty="0" smtClean="0"/>
              <a:t>. на втором этаже – в работе</a:t>
            </a:r>
            <a:endParaRPr lang="en-US" dirty="0" smtClean="0"/>
          </a:p>
          <a:p>
            <a:r>
              <a:rPr lang="ru-RU" dirty="0" smtClean="0"/>
              <a:t>6</a:t>
            </a:r>
            <a:r>
              <a:rPr lang="en-US" dirty="0" smtClean="0"/>
              <a:t>. </a:t>
            </a:r>
            <a:r>
              <a:rPr lang="ru-RU" dirty="0" smtClean="0"/>
              <a:t>Формирование зоны лектория на 30 посадочных мест, интерактивный экран 86 дюймов в 210 </a:t>
            </a:r>
            <a:r>
              <a:rPr lang="ru-RU" dirty="0" err="1" smtClean="0"/>
              <a:t>каб</a:t>
            </a:r>
            <a:r>
              <a:rPr lang="ru-RU" dirty="0" smtClean="0"/>
              <a:t>. – в работе</a:t>
            </a:r>
          </a:p>
          <a:p>
            <a:r>
              <a:rPr lang="ru-RU" dirty="0" smtClean="0"/>
              <a:t>Формирование зоны открытого доступа в 210 </a:t>
            </a:r>
            <a:r>
              <a:rPr lang="ru-RU" dirty="0" err="1" smtClean="0"/>
              <a:t>каб</a:t>
            </a:r>
            <a:r>
              <a:rPr lang="ru-RU" dirty="0" smtClean="0"/>
              <a:t>. – создание научного читального зала для студентов старших курсов и аспирантов – в работе.</a:t>
            </a:r>
          </a:p>
          <a:p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46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Основные задачи по автоматизации и </a:t>
            </a:r>
            <a:r>
              <a:rPr lang="ru-RU" sz="3600" dirty="0" err="1" smtClean="0"/>
              <a:t>цифровизации</a:t>
            </a:r>
            <a:r>
              <a:rPr lang="ru-RU" sz="3600" dirty="0" smtClean="0"/>
              <a:t> фонда на традиционных бумажных носителях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Максимальное раскрытие фонда для читателей – увеличение эффективности обращаемости фонда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Повышение оперативности в возврате и выдаче литературы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Усиление сохранности и учета фонда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Изменение стереотипов в работе с фондом – больше открытости и доступности – повышение имиджа библиотеки. </a:t>
            </a:r>
          </a:p>
          <a:p>
            <a:endParaRPr lang="ru-RU" dirty="0" smtClean="0"/>
          </a:p>
          <a:p>
            <a:r>
              <a:rPr lang="ru-RU" dirty="0" smtClean="0"/>
              <a:t>Развитие дополнительных востребованных услуг для читателей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41248"/>
            <a:ext cx="10972800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Научный читальный зал ЦНБ для студентов старших курсов и аспирантов – молодых ученых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Рабочий расчет объема нового фонда для научного читального зала.</a:t>
            </a:r>
          </a:p>
          <a:p>
            <a:r>
              <a:rPr lang="ru-RU" b="1" dirty="0" err="1" smtClean="0"/>
              <a:t>Метрополка</a:t>
            </a:r>
            <a:r>
              <a:rPr lang="ru-RU" dirty="0" smtClean="0"/>
              <a:t> международная единица учета величины фонда, измеряемая как 1 м стеллажной </a:t>
            </a:r>
            <a:r>
              <a:rPr lang="ru-RU" b="1" dirty="0" smtClean="0"/>
              <a:t>полки</a:t>
            </a:r>
            <a:r>
              <a:rPr lang="ru-RU" dirty="0" smtClean="0"/>
              <a:t>, занятой изданиями или другими документами. На одной </a:t>
            </a:r>
            <a:r>
              <a:rPr lang="ru-RU" dirty="0" err="1" smtClean="0"/>
              <a:t>метрополке</a:t>
            </a:r>
            <a:r>
              <a:rPr lang="ru-RU" dirty="0" smtClean="0"/>
              <a:t>  в хранилище помещается 50 книг, а в зоне свободного доступа – до 40.</a:t>
            </a:r>
          </a:p>
          <a:p>
            <a:r>
              <a:rPr lang="ru-RU" dirty="0" smtClean="0"/>
              <a:t>26 </a:t>
            </a:r>
            <a:r>
              <a:rPr lang="ru-RU" dirty="0" err="1" smtClean="0"/>
              <a:t>стелажей</a:t>
            </a:r>
            <a:r>
              <a:rPr lang="ru-RU" dirty="0" smtClean="0"/>
              <a:t> по 5 полок – 130 </a:t>
            </a:r>
            <a:r>
              <a:rPr lang="ru-RU" dirty="0" err="1" smtClean="0"/>
              <a:t>метрополок</a:t>
            </a:r>
            <a:r>
              <a:rPr lang="ru-RU" dirty="0" smtClean="0"/>
              <a:t> – 5 200 книг.</a:t>
            </a:r>
          </a:p>
          <a:p>
            <a:r>
              <a:rPr lang="ru-RU" dirty="0" smtClean="0"/>
              <a:t>Основа нового </a:t>
            </a:r>
            <a:r>
              <a:rPr lang="ru-RU" dirty="0" err="1" smtClean="0"/>
              <a:t>подфонда</a:t>
            </a:r>
            <a:r>
              <a:rPr lang="ru-RU" dirty="0" smtClean="0"/>
              <a:t> – </a:t>
            </a:r>
            <a:r>
              <a:rPr lang="ru-RU" dirty="0" err="1" smtClean="0"/>
              <a:t>малоэкземплярная</a:t>
            </a:r>
            <a:r>
              <a:rPr lang="ru-RU" dirty="0" smtClean="0"/>
              <a:t> актуальная научная литература, которую можно получить на короткий срок – 1 – 2 дня на дом. Или использовать в читальных залах ЦНБ.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" y="1230632"/>
            <a:ext cx="4191000" cy="1664968"/>
          </a:xfrm>
        </p:spPr>
        <p:txBody>
          <a:bodyPr>
            <a:noAutofit/>
          </a:bodyPr>
          <a:lstStyle/>
          <a:p>
            <a:r>
              <a:rPr lang="ru-RU" sz="4400" dirty="0" smtClean="0"/>
              <a:t>Типовой стеллаж для научного читального зала </a:t>
            </a:r>
            <a:br>
              <a:rPr lang="ru-RU" sz="4400" dirty="0" smtClean="0"/>
            </a:br>
            <a:r>
              <a:rPr lang="ru-RU" sz="4400" dirty="0" smtClean="0"/>
              <a:t>с 5-ю полками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822960" y="2987040"/>
            <a:ext cx="3489960" cy="170688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Ширина полки – один метр. Расстояние между полками регулируется. В перспективе можно заказать боковые декоративные панели.</a:t>
            </a:r>
            <a:endParaRPr lang="ru-RU" sz="2000" dirty="0"/>
          </a:p>
        </p:txBody>
      </p:sp>
      <p:pic>
        <p:nvPicPr>
          <p:cNvPr id="1026" name="Picture 2" descr="C:\Users\p.berberov\Downloads\WhatsApp Image 2023-11-21 at 17.43.27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56960" y="375074"/>
            <a:ext cx="3303746" cy="587332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42" r="62372" b="14063"/>
          <a:stretch/>
        </p:blipFill>
        <p:spPr bwMode="auto">
          <a:xfrm>
            <a:off x="2895600" y="412132"/>
            <a:ext cx="5524500" cy="597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505968"/>
            <a:ext cx="2926080" cy="5041392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карте первого этажа ЦНБ отмечено предлагаемое место для </a:t>
            </a:r>
            <a:r>
              <a:rPr lang="ru-RU" sz="2400" dirty="0" err="1" smtClean="0"/>
              <a:t>противокражных</a:t>
            </a:r>
            <a:r>
              <a:rPr lang="ru-RU" sz="2400" dirty="0" smtClean="0"/>
              <a:t> ворот в зоне 130 (фиолетовые блоки), а также система бронирования заказа и самостоятельного возврата литературы в зоне 119  (фиолетовые блоки)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331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15885" r="41582" b="22136"/>
          <a:stretch/>
        </p:blipFill>
        <p:spPr bwMode="auto">
          <a:xfrm>
            <a:off x="1047750" y="819149"/>
            <a:ext cx="9163050" cy="546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557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33760" cy="132283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Противокражные</a:t>
            </a:r>
            <a:r>
              <a:rPr lang="ru-RU" dirty="0" smtClean="0"/>
              <a:t> ворота </a:t>
            </a:r>
            <a:r>
              <a:rPr lang="en-US" dirty="0" smtClean="0"/>
              <a:t>UHF </a:t>
            </a:r>
            <a:r>
              <a:rPr lang="ru-RU" dirty="0" smtClean="0"/>
              <a:t>с датчиками прохода</a:t>
            </a:r>
            <a:endParaRPr lang="ru-RU" dirty="0"/>
          </a:p>
        </p:txBody>
      </p:sp>
      <p:pic>
        <p:nvPicPr>
          <p:cNvPr id="1026" name="Picture 2" descr="C:\Users\p.berberov\Downloads\WhatsApp Image 2024-04-17 at 18.44.4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0899" y="1538923"/>
            <a:ext cx="6807623" cy="5105717"/>
          </a:xfrm>
          <a:prstGeom prst="rect">
            <a:avLst/>
          </a:prstGeom>
          <a:noFill/>
        </p:spPr>
      </p:pic>
      <p:pic>
        <p:nvPicPr>
          <p:cNvPr id="4" name="Picture 2" descr="C:\Users\p.berberov\YandexDisk\Скриншоты\2022-05-12_09-48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376" y="0"/>
            <a:ext cx="1174624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6888480" cy="1905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Мультичастотный</a:t>
            </a:r>
            <a:r>
              <a:rPr lang="ru-RU" dirty="0" smtClean="0"/>
              <a:t>  настольный считыватель</a:t>
            </a:r>
            <a:endParaRPr lang="ru-RU" dirty="0"/>
          </a:p>
        </p:txBody>
      </p:sp>
      <p:pic>
        <p:nvPicPr>
          <p:cNvPr id="4" name="Содержимое 3" descr="WhatsApp Image 2024-04-17 at 18.44.47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9039" y="761683"/>
            <a:ext cx="3947161" cy="5262881"/>
          </a:xfrm>
        </p:spPr>
      </p:pic>
      <p:pic>
        <p:nvPicPr>
          <p:cNvPr id="5" name="Picture 2" descr="C:\Users\p.berberov\YandexDisk\Скриншоты\2022-05-12_09-48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1174624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460248"/>
            <a:ext cx="10972800" cy="1143000"/>
          </a:xfrm>
        </p:spPr>
        <p:txBody>
          <a:bodyPr/>
          <a:lstStyle/>
          <a:p>
            <a:r>
              <a:rPr lang="ru-RU" dirty="0" smtClean="0"/>
              <a:t>Станция самостоятельной книговыдачи</a:t>
            </a:r>
            <a:endParaRPr lang="ru-RU" dirty="0"/>
          </a:p>
        </p:txBody>
      </p:sp>
      <p:pic>
        <p:nvPicPr>
          <p:cNvPr id="4" name="Содержимое 3" descr="WhatsApp Image 2024-04-17 at 18.44.47 (2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34080" y="1706722"/>
            <a:ext cx="3657719" cy="4876958"/>
          </a:xfrm>
        </p:spPr>
      </p:pic>
      <p:pic>
        <p:nvPicPr>
          <p:cNvPr id="2050" name="Picture 2" descr="C:\Users\p.berberov\Downloads\WhatsApp Image 2024-04-17 at 18.44.4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674" y="1711959"/>
            <a:ext cx="3641725" cy="4855633"/>
          </a:xfrm>
          <a:prstGeom prst="rect">
            <a:avLst/>
          </a:prstGeom>
          <a:noFill/>
        </p:spPr>
      </p:pic>
      <p:pic>
        <p:nvPicPr>
          <p:cNvPr id="5" name="Picture 2" descr="C:\Users\p.berberov\YandexDisk\Скриншоты\2022-05-12_09-48-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8330" y="0"/>
            <a:ext cx="1033669" cy="1005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27736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бронирования и возврата литературы</a:t>
            </a:r>
            <a:endParaRPr lang="ru-RU" dirty="0"/>
          </a:p>
        </p:txBody>
      </p:sp>
      <p:pic>
        <p:nvPicPr>
          <p:cNvPr id="4" name="Содержимое 3" descr="WhatsApp Image 2024-04-17 at 18.52.1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1320" y="1417003"/>
            <a:ext cx="6431491" cy="4823618"/>
          </a:xfrm>
        </p:spPr>
      </p:pic>
      <p:pic>
        <p:nvPicPr>
          <p:cNvPr id="5" name="Picture 2" descr="C:\Users\p.berberov\YandexDisk\Скриншоты\2022-05-12_09-48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1174624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686" y="350642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СПАСИБО ЗА ВНИМАНИЕ! </a:t>
            </a:r>
          </a:p>
          <a:p>
            <a:r>
              <a:rPr lang="ru-RU" sz="2000" dirty="0" smtClean="0">
                <a:latin typeface="+mj-lt"/>
              </a:rPr>
              <a:t>Берберов П.А.</a:t>
            </a:r>
          </a:p>
          <a:p>
            <a:r>
              <a:rPr lang="ru-RU" sz="2000" dirty="0" smtClean="0">
                <a:latin typeface="+mj-lt"/>
              </a:rPr>
              <a:t>Директор ЦНБ имени Н.И. Железнова</a:t>
            </a:r>
          </a:p>
          <a:p>
            <a:r>
              <a:rPr lang="ru-RU" sz="2000" dirty="0" smtClean="0">
                <a:latin typeface="+mj-lt"/>
              </a:rPr>
              <a:t>РГАУ-МСХА имени К.А. Тимирязева</a:t>
            </a:r>
          </a:p>
          <a:p>
            <a:r>
              <a:rPr lang="en-US" sz="2000" dirty="0" smtClean="0">
                <a:latin typeface="+mj-lt"/>
              </a:rPr>
              <a:t>p.berberov@rgau-msha.ru</a:t>
            </a:r>
            <a:endParaRPr lang="ru-RU" sz="2000" dirty="0">
              <a:latin typeface="+mj-lt"/>
            </a:endParaRPr>
          </a:p>
        </p:txBody>
      </p:sp>
      <p:pic>
        <p:nvPicPr>
          <p:cNvPr id="1027" name="Picture 3" descr="C:\Users\p.berberov\YandexDisk\Скриншоты\2022-05-12_09-48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1" y="5653088"/>
            <a:ext cx="1238249" cy="1204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360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616" y="142646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RFID </a:t>
            </a:r>
            <a:r>
              <a:rPr lang="ru-RU" dirty="0" smtClean="0"/>
              <a:t>технологии в библиотечном деле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RFID (</a:t>
            </a:r>
            <a:r>
              <a:rPr lang="ru-RU" dirty="0" err="1"/>
              <a:t>Radio</a:t>
            </a:r>
            <a:r>
              <a:rPr lang="ru-RU" dirty="0"/>
              <a:t> </a:t>
            </a:r>
            <a:r>
              <a:rPr lang="ru-RU" dirty="0" err="1"/>
              <a:t>Frequency</a:t>
            </a:r>
            <a:r>
              <a:rPr lang="ru-RU" dirty="0"/>
              <a:t> </a:t>
            </a:r>
            <a:r>
              <a:rPr lang="ru-RU" dirty="0" err="1"/>
              <a:t>Identification</a:t>
            </a:r>
            <a:r>
              <a:rPr lang="ru-RU" dirty="0"/>
              <a:t>, радиочастотная идентификация) — способ автоматической бесконтактной идентификации объектов, в котором посредством радиосигналов считываются или записываются данные, хранящиеся в RFID- идентификаторах. </a:t>
            </a:r>
            <a:endParaRPr lang="ru-RU" dirty="0" smtClean="0"/>
          </a:p>
          <a:p>
            <a:r>
              <a:rPr lang="ru-RU" dirty="0" smtClean="0"/>
              <a:t>Каждый документ в фонде </a:t>
            </a:r>
            <a:r>
              <a:rPr lang="ru-RU" dirty="0"/>
              <a:t>библиотек оснащается </a:t>
            </a:r>
            <a:r>
              <a:rPr lang="ru-RU" dirty="0" smtClean="0"/>
              <a:t>специальной RFID-меткой, </a:t>
            </a:r>
            <a:r>
              <a:rPr lang="ru-RU" dirty="0"/>
              <a:t>запись и считывание информации с </a:t>
            </a:r>
            <a:r>
              <a:rPr lang="ru-RU" dirty="0" smtClean="0"/>
              <a:t>которой </a:t>
            </a:r>
            <a:r>
              <a:rPr lang="ru-RU" dirty="0"/>
              <a:t>происходит бесконтактным способом. </a:t>
            </a:r>
            <a:endParaRPr lang="ru-RU" dirty="0" smtClean="0"/>
          </a:p>
          <a:p>
            <a:r>
              <a:rPr lang="ru-RU" dirty="0" smtClean="0"/>
              <a:t>Использование RFID-меток </a:t>
            </a:r>
            <a:r>
              <a:rPr lang="ru-RU" dirty="0"/>
              <a:t>для библиотечных документов позволяет: </a:t>
            </a:r>
            <a:r>
              <a:rPr lang="ru-RU" dirty="0" smtClean="0"/>
              <a:t> автоматизировать процессы их </a:t>
            </a:r>
            <a:r>
              <a:rPr lang="ru-RU" dirty="0"/>
              <a:t>выдачи и возврата, </a:t>
            </a:r>
            <a:r>
              <a:rPr lang="ru-RU" dirty="0" smtClean="0"/>
              <a:t>защитить </a:t>
            </a:r>
            <a:r>
              <a:rPr lang="ru-RU" dirty="0"/>
              <a:t>фонд от несанкционированного выноса, </a:t>
            </a:r>
            <a:r>
              <a:rPr lang="ru-RU" dirty="0" smtClean="0"/>
              <a:t>упрощает </a:t>
            </a:r>
            <a:r>
              <a:rPr lang="ru-RU" dirty="0"/>
              <a:t>поиск</a:t>
            </a:r>
            <a:r>
              <a:rPr lang="ru-RU" dirty="0" smtClean="0"/>
              <a:t>, обеспечивает </a:t>
            </a:r>
            <a:r>
              <a:rPr lang="ru-RU" dirty="0"/>
              <a:t>учет </a:t>
            </a:r>
            <a:r>
              <a:rPr lang="ru-RU" dirty="0" smtClean="0"/>
              <a:t>перемещения документов, помогает проводить инвентаризацию фонда </a:t>
            </a:r>
            <a:r>
              <a:rPr lang="ru-RU" dirty="0"/>
              <a:t>с </a:t>
            </a:r>
            <a:r>
              <a:rPr lang="ru-RU" dirty="0" smtClean="0"/>
              <a:t> меньшими временными затратами, расширяет время работы с фондом для читателей и т. п.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для </a:t>
            </a:r>
            <a:r>
              <a:rPr lang="en-US" dirty="0" smtClean="0"/>
              <a:t>RFID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Для работы RFID-системы в библиотеке используется специальное оборудование:</a:t>
            </a:r>
          </a:p>
          <a:p>
            <a:r>
              <a:rPr lang="ru-RU" dirty="0"/>
              <a:t>станции </a:t>
            </a:r>
            <a:r>
              <a:rPr lang="ru-RU" dirty="0" smtClean="0"/>
              <a:t>самообслуживания;</a:t>
            </a:r>
            <a:endParaRPr lang="ru-RU" dirty="0"/>
          </a:p>
          <a:p>
            <a:r>
              <a:rPr lang="ru-RU" dirty="0" smtClean="0"/>
              <a:t>станции </a:t>
            </a:r>
            <a:r>
              <a:rPr lang="ru-RU" dirty="0" err="1"/>
              <a:t>книговозврата</a:t>
            </a:r>
            <a:r>
              <a:rPr lang="ru-RU" dirty="0"/>
              <a:t>;</a:t>
            </a:r>
          </a:p>
          <a:p>
            <a:r>
              <a:rPr lang="ru-RU" dirty="0"/>
              <a:t>«</a:t>
            </a:r>
            <a:r>
              <a:rPr lang="ru-RU" dirty="0" err="1"/>
              <a:t>противокражные</a:t>
            </a:r>
            <a:r>
              <a:rPr lang="ru-RU" dirty="0"/>
              <a:t> ворота»;</a:t>
            </a:r>
          </a:p>
          <a:p>
            <a:r>
              <a:rPr lang="ru-RU" dirty="0"/>
              <a:t>мобильный считыватель;</a:t>
            </a:r>
          </a:p>
          <a:p>
            <a:r>
              <a:rPr lang="ru-RU" dirty="0"/>
              <a:t>инвентаризационная тележка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системы бронирования;</a:t>
            </a:r>
            <a:endParaRPr lang="ru-RU" dirty="0"/>
          </a:p>
          <a:p>
            <a:r>
              <a:rPr lang="ru-RU" dirty="0"/>
              <a:t>электронные читательские </a:t>
            </a:r>
            <a:r>
              <a:rPr lang="ru-RU" dirty="0" smtClean="0"/>
              <a:t>билеты  (специальные карты, банковские карты)</a:t>
            </a:r>
            <a:endParaRPr lang="ru-RU" dirty="0"/>
          </a:p>
          <a:p>
            <a:endParaRPr lang="ru-RU" dirty="0"/>
          </a:p>
          <a:p>
            <a:r>
              <a:rPr lang="ru-RU" dirty="0"/>
              <a:t>Минимальный набор оборудования состоит из метки, считывателя/сканера, электронных читательских билетов. Каждая книга (или только книги </a:t>
            </a:r>
            <a:r>
              <a:rPr lang="ru-RU" dirty="0" smtClean="0"/>
              <a:t>в читальном зале </a:t>
            </a:r>
            <a:r>
              <a:rPr lang="ru-RU" dirty="0" err="1" smtClean="0"/>
              <a:t>илиотдела</a:t>
            </a:r>
            <a:r>
              <a:rPr lang="ru-RU" dirty="0" smtClean="0"/>
              <a:t> </a:t>
            </a:r>
            <a:r>
              <a:rPr lang="ru-RU" dirty="0"/>
              <a:t>редких книг) помечается RFID-чипом, посетители получаются электронные читательские билеты, а в зале устанавливаются сканеры и «</a:t>
            </a:r>
            <a:r>
              <a:rPr lang="ru-RU" dirty="0" err="1"/>
              <a:t>противокражные</a:t>
            </a:r>
            <a:r>
              <a:rPr lang="ru-RU" dirty="0"/>
              <a:t> ворота» у выхода. Библиотекари пользуются мобильным или настольным считывателем, чтобы зафиксировать выдачу книги. Информация об экземпляре появляется в администраторском кабинете библиотекаря и в личном кабинете читателя.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16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Технология </a:t>
            </a:r>
            <a:r>
              <a:rPr lang="en-US" sz="4000" dirty="0" smtClean="0"/>
              <a:t>RFID </a:t>
            </a:r>
            <a:r>
              <a:rPr lang="ru-RU" sz="4000" dirty="0" smtClean="0"/>
              <a:t>в Центральной научной библиотеке имени Н.И. Железнова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3504" y="1935480"/>
            <a:ext cx="10978896" cy="457504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Были проставлены несколько тысяч меток на фонд Студенческого читального зала, авторефераты и диссертации, часть фонда художественной литературы.</a:t>
            </a:r>
          </a:p>
          <a:p>
            <a:pPr marL="514350" indent="-514350">
              <a:buAutoNum type="arabicPeriod"/>
            </a:pPr>
            <a:r>
              <a:rPr lang="ru-RU" dirty="0" smtClean="0"/>
              <a:t>Метки использовались в формате </a:t>
            </a:r>
            <a:r>
              <a:rPr lang="en-US" dirty="0" smtClean="0"/>
              <a:t>HF – 13</a:t>
            </a:r>
            <a:r>
              <a:rPr lang="ru-RU" dirty="0" smtClean="0"/>
              <a:t>, 56</a:t>
            </a:r>
            <a:r>
              <a:rPr lang="en-US" dirty="0" smtClean="0"/>
              <a:t> </a:t>
            </a:r>
            <a:r>
              <a:rPr lang="ru-RU" dirty="0" smtClean="0"/>
              <a:t>МГц</a:t>
            </a:r>
          </a:p>
          <a:p>
            <a:pPr marL="514350" indent="-514350">
              <a:buAutoNum type="arabicPeriod"/>
            </a:pPr>
            <a:r>
              <a:rPr lang="ru-RU" dirty="0" smtClean="0"/>
              <a:t>Было закуплено оборудование в формате </a:t>
            </a:r>
            <a:r>
              <a:rPr lang="en-US" dirty="0" smtClean="0"/>
              <a:t>UHF</a:t>
            </a:r>
            <a:r>
              <a:rPr lang="ru-RU" dirty="0" smtClean="0"/>
              <a:t>: считыватели/шифраторы, станция самообслуживания, </a:t>
            </a:r>
            <a:r>
              <a:rPr lang="ru-RU" dirty="0" err="1" smtClean="0"/>
              <a:t>противокражные</a:t>
            </a:r>
            <a:r>
              <a:rPr lang="ru-RU" dirty="0" smtClean="0"/>
              <a:t> ворота, 5 000 меток</a:t>
            </a:r>
          </a:p>
          <a:p>
            <a:pPr marL="514350" indent="-514350">
              <a:buAutoNum type="arabicPeriod"/>
            </a:pPr>
            <a:r>
              <a:rPr lang="ru-RU" dirty="0" smtClean="0"/>
              <a:t>2022 – 2023 год – введение </a:t>
            </a:r>
            <a:r>
              <a:rPr lang="ru-RU" dirty="0" err="1" smtClean="0"/>
              <a:t>кампусных</a:t>
            </a:r>
            <a:r>
              <a:rPr lang="ru-RU" dirty="0" smtClean="0"/>
              <a:t> карт – проект с РСХБ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2488"/>
            <a:ext cx="109728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Лидеры рынка </a:t>
            </a:r>
            <a:r>
              <a:rPr lang="en-US" sz="3600" dirty="0" smtClean="0"/>
              <a:t>RFID</a:t>
            </a:r>
            <a:r>
              <a:rPr lang="ru-RU" sz="3600" dirty="0" smtClean="0"/>
              <a:t> в России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3504" y="1935480"/>
            <a:ext cx="10978896" cy="4575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рынке можно выделить двух крупных исполнителей </a:t>
            </a:r>
            <a:r>
              <a:rPr lang="en-US" dirty="0" smtClean="0"/>
              <a:t>RFID </a:t>
            </a:r>
            <a:r>
              <a:rPr lang="ru-RU" dirty="0" smtClean="0"/>
              <a:t>проектов: «РСТ-</a:t>
            </a:r>
            <a:r>
              <a:rPr lang="ru-RU" dirty="0" err="1" smtClean="0"/>
              <a:t>Инвент</a:t>
            </a:r>
            <a:r>
              <a:rPr lang="ru-RU" dirty="0" smtClean="0"/>
              <a:t>», </a:t>
            </a:r>
            <a:r>
              <a:rPr lang="en-US" dirty="0" err="1" smtClean="0"/>
              <a:t>IDLogic</a:t>
            </a:r>
            <a:r>
              <a:rPr lang="ru-RU" dirty="0" smtClean="0"/>
              <a:t> – обе компании имеют собственные технологические решения, производственные мощности.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IDLogic</a:t>
            </a:r>
            <a:r>
              <a:rPr lang="en-US" dirty="0" smtClean="0"/>
              <a:t> </a:t>
            </a:r>
            <a:r>
              <a:rPr lang="ru-RU" dirty="0" smtClean="0"/>
              <a:t>лидирует в количестве и разнообразии выполненных проектов</a:t>
            </a:r>
            <a:r>
              <a:rPr lang="en-US" dirty="0" smtClean="0"/>
              <a:t> </a:t>
            </a:r>
            <a:r>
              <a:rPr lang="ru-RU" dirty="0" smtClean="0"/>
              <a:t> в библиотеках России. </a:t>
            </a:r>
            <a:r>
              <a:rPr lang="en-US" dirty="0" err="1" smtClean="0"/>
              <a:t>IDLogic</a:t>
            </a:r>
            <a:r>
              <a:rPr lang="en-US" dirty="0" smtClean="0"/>
              <a:t> </a:t>
            </a:r>
            <a:r>
              <a:rPr lang="ru-RU" dirty="0" smtClean="0"/>
              <a:t>не только осуществляют монтаж оборудования, но и принимают участие в обучении персонала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Сбор экспертного мнения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3504" y="1935480"/>
            <a:ext cx="10978896" cy="457504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 мае 2023 года в рамках ассоциации «</a:t>
            </a:r>
            <a:r>
              <a:rPr lang="ru-RU" dirty="0" err="1" smtClean="0"/>
              <a:t>Агрообразование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в ЦНБ имени Н.И. Железнова была проведена  конференция</a:t>
            </a:r>
            <a:r>
              <a:rPr lang="en-US" dirty="0" smtClean="0"/>
              <a:t> </a:t>
            </a:r>
            <a:r>
              <a:rPr lang="ru-RU" dirty="0" smtClean="0"/>
              <a:t>«Единое информационное пространство аграрных вузов», на которую был приглашен представитель компании </a:t>
            </a:r>
            <a:r>
              <a:rPr lang="en-US" dirty="0" err="1" smtClean="0"/>
              <a:t>IDLogic</a:t>
            </a:r>
            <a:r>
              <a:rPr lang="ru-RU" dirty="0" smtClean="0"/>
              <a:t> с докладом «Автоматизация библиотечных процессов: успешные практики </a:t>
            </a:r>
            <a:r>
              <a:rPr lang="en-US" dirty="0" smtClean="0"/>
              <a:t>ID Logic</a:t>
            </a:r>
            <a:r>
              <a:rPr lang="ru-RU" dirty="0" smtClean="0"/>
              <a:t>» </a:t>
            </a:r>
          </a:p>
          <a:p>
            <a:pPr marL="514350" indent="-514350">
              <a:buAutoNum type="arabicPeriod"/>
            </a:pPr>
            <a:r>
              <a:rPr lang="ru-RU" dirty="0" smtClean="0"/>
              <a:t>Также были заслушаны доклады </a:t>
            </a:r>
            <a:r>
              <a:rPr lang="ru-RU" dirty="0" err="1" smtClean="0"/>
              <a:t>Жабиной</a:t>
            </a:r>
            <a:r>
              <a:rPr lang="ru-RU" dirty="0" smtClean="0"/>
              <a:t> Галины Станиславовны (ПГАУ) о внедрении в библиотеке </a:t>
            </a:r>
            <a:r>
              <a:rPr lang="en-US" dirty="0" smtClean="0"/>
              <a:t>RFID</a:t>
            </a:r>
            <a:r>
              <a:rPr lang="ru-RU" dirty="0" smtClean="0"/>
              <a:t> технологии, Обновленской Марины Васильевны </a:t>
            </a:r>
            <a:r>
              <a:rPr lang="ru-RU" dirty="0" err="1" smtClean="0"/>
              <a:t>СтГАУ</a:t>
            </a:r>
            <a:r>
              <a:rPr lang="ru-RU" dirty="0" smtClean="0"/>
              <a:t> об опыте научной библиотеке </a:t>
            </a:r>
            <a:r>
              <a:rPr lang="ru-RU" dirty="0" err="1" smtClean="0"/>
              <a:t>СтГАУ</a:t>
            </a:r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Сбор экспертного мнения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3504" y="1935480"/>
            <a:ext cx="10978896" cy="45750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По поручению ректора РГАУ-МСХА </a:t>
            </a:r>
            <a:r>
              <a:rPr lang="ru-RU" dirty="0" err="1" smtClean="0"/>
              <a:t>Трухачева</a:t>
            </a:r>
            <a:r>
              <a:rPr lang="ru-RU" dirty="0" smtClean="0"/>
              <a:t> Владимира Ивановича был проведен дополнительный сбор экспертного мнения и опыта в ведущих вузовских библиотеках Москвы:</a:t>
            </a:r>
          </a:p>
          <a:p>
            <a:pPr marL="0" indent="0">
              <a:buNone/>
            </a:pPr>
            <a:r>
              <a:rPr lang="ru-RU" dirty="0" smtClean="0"/>
              <a:t>1. Библиотека </a:t>
            </a:r>
            <a:r>
              <a:rPr lang="ru-RU" dirty="0"/>
              <a:t>Национального исследовательского Университета "Высшая школа экономики</a:t>
            </a:r>
            <a:r>
              <a:rPr lang="ru-RU" dirty="0" smtClean="0"/>
              <a:t>"</a:t>
            </a:r>
          </a:p>
          <a:p>
            <a:pPr marL="0" indent="0">
              <a:buNone/>
            </a:pPr>
            <a:r>
              <a:rPr lang="ru-RU" dirty="0"/>
              <a:t>Фонд библиотеки – 600 тысяч документов в печатном виде. Кол-во сотрудников библиотеки – </a:t>
            </a:r>
            <a:r>
              <a:rPr lang="ru-RU" dirty="0" smtClean="0"/>
              <a:t>более 80 </a:t>
            </a:r>
            <a:r>
              <a:rPr lang="ru-RU" dirty="0"/>
              <a:t>человек</a:t>
            </a:r>
            <a:r>
              <a:rPr lang="ru-RU" dirty="0" smtClean="0"/>
              <a:t>. </a:t>
            </a:r>
            <a:r>
              <a:rPr lang="ru-RU" dirty="0"/>
              <a:t>Фонд библиотеки – 600 тысяч документов в печатном виде.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Директор библиотеки ГУ ВШЭ Максимова Наталья Юрьевна: </a:t>
            </a:r>
            <a:r>
              <a:rPr lang="ru-RU" i="1" dirty="0"/>
              <a:t>«Решение о переходе на новую систему идентификации документов – это не следование какой-то технологической моде. Это продуманное экономическое и политическое решение. Ведь речь идет не только о замене штрих-кодов радиометками, а об изменении всех библиотечных процессов и переходе на систему самообслуживания пользователей. В результате внедрения RFID технологии мы ожидаем, что библиотека станет работать намного эффективнее, а наши читатели получат более качественные и современные услуги</a:t>
            </a:r>
            <a:r>
              <a:rPr lang="ru-RU" i="1" dirty="0" smtClean="0"/>
              <a:t>».</a:t>
            </a:r>
            <a:endParaRPr lang="en-US" i="1" dirty="0" smtClean="0"/>
          </a:p>
          <a:p>
            <a:pPr marL="0" indent="0">
              <a:buNone/>
            </a:pPr>
            <a:r>
              <a:rPr lang="ru-RU" i="1" dirty="0" smtClean="0"/>
              <a:t>Источник: </a:t>
            </a:r>
            <a:r>
              <a:rPr lang="en-US" i="1" dirty="0" smtClean="0"/>
              <a:t>https://rst-invent.ru/rfid-avtomatizacija-biblioteki-vysshej-shkoly-jekonomiki/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639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отчет\ВШЭ\Автоматизированная станция самовыдачи литерату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22742" y="1908192"/>
            <a:ext cx="5887561" cy="331175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отчет\ВШЭ\Дополнительные датчик на считывание кампусных кар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3346" y="1908192"/>
            <a:ext cx="5887561" cy="3311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9417" y="-1"/>
            <a:ext cx="862584" cy="8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98720" y="899160"/>
            <a:ext cx="2072640" cy="10058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Станция самостоятельного обслуживания</a:t>
            </a:r>
            <a:endParaRPr lang="ru-RU" sz="2000" dirty="0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4114800" y="1295400"/>
            <a:ext cx="807720" cy="350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3"/>
          <p:cNvSpPr txBox="1">
            <a:spLocks/>
          </p:cNvSpPr>
          <p:nvPr/>
        </p:nvSpPr>
        <p:spPr>
          <a:xfrm>
            <a:off x="4023360" y="3764280"/>
            <a:ext cx="2072640" cy="1005840"/>
          </a:xfrm>
          <a:prstGeom prst="rect">
            <a:avLst/>
          </a:prstGeom>
        </p:spPr>
        <p:txBody>
          <a:bodyPr vert="horz" lIns="0" tIns="45720" rIns="0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Дополнительный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сенсор для считывания 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кампусных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банковских карт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263640" y="4114800"/>
            <a:ext cx="807720" cy="350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12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2719</TotalTime>
  <Words>937</Words>
  <Application>Microsoft Office PowerPoint</Application>
  <PresentationFormat>Произвольный</PresentationFormat>
  <Paragraphs>96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 Повышение эффективности обслуживания читателей в современных условиях вузовских библиотек.  Автоматизация и цифровизация библиотечных процессов в обслуживании читателей  Центральной научной библиотеки имени. Н. И. Железнова</vt:lpstr>
      <vt:lpstr>Основные задачи по автоматизации и цифровизации фонда на традиционных бумажных носителях</vt:lpstr>
      <vt:lpstr>RFID технологии в библиотечном деле </vt:lpstr>
      <vt:lpstr>Оборудование для RFID</vt:lpstr>
      <vt:lpstr>Технология RFID в Центральной научной библиотеке имени Н.И. Железнова</vt:lpstr>
      <vt:lpstr>Лидеры рынка RFID в России</vt:lpstr>
      <vt:lpstr>Сбор экспертного мнения</vt:lpstr>
      <vt:lpstr>Сбор экспертного мнения</vt:lpstr>
      <vt:lpstr>Станция самостоятельного обслуживания</vt:lpstr>
      <vt:lpstr>Планшет для чтения и записи RFID меток с дополнительным сенсором для кампусных карт</vt:lpstr>
      <vt:lpstr>Слайд 11</vt:lpstr>
      <vt:lpstr>Слайд 12</vt:lpstr>
      <vt:lpstr>Слайд 13</vt:lpstr>
      <vt:lpstr>Сбор экспертного мнения</vt:lpstr>
      <vt:lpstr>Станция самостоятельного возврата литературы, смонтированная в стене</vt:lpstr>
      <vt:lpstr>Сбор экспертного мнения</vt:lpstr>
      <vt:lpstr>Слайд 17</vt:lpstr>
      <vt:lpstr>Видеофрагменты</vt:lpstr>
      <vt:lpstr>Проект по RFID для ЦНБ имени Н.И. Железнова. Набор оборудования</vt:lpstr>
      <vt:lpstr>Научный читальный зал ЦНБ для студентов старших курсов и аспирантов – молодых ученых</vt:lpstr>
      <vt:lpstr>Типовой стеллаж для научного читального зала  с 5-ю полками</vt:lpstr>
      <vt:lpstr>На карте первого этажа ЦНБ отмечено предлагаемое место для противокражных ворот в зоне 130 (фиолетовые блоки), а также система бронирования заказа и самостоятельного возврата литературы в зоне 119  (фиолетовые блоки)</vt:lpstr>
      <vt:lpstr>Слайд 23</vt:lpstr>
      <vt:lpstr>Противокражные ворота UHF с датчиками прохода</vt:lpstr>
      <vt:lpstr>Мультичастотный  настольный считыватель</vt:lpstr>
      <vt:lpstr>Станция самостоятельной книговыдачи</vt:lpstr>
      <vt:lpstr>Система бронирования и возврата литературы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стратегии работы  с проектами ЭБС</dc:title>
  <dc:creator>Берберов Пётр Алексеевич</dc:creator>
  <cp:lastModifiedBy>ASUS</cp:lastModifiedBy>
  <cp:revision>225</cp:revision>
  <dcterms:created xsi:type="dcterms:W3CDTF">2021-11-29T14:33:45Z</dcterms:created>
  <dcterms:modified xsi:type="dcterms:W3CDTF">2024-04-17T16:49:18Z</dcterms:modified>
</cp:coreProperties>
</file>